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26" r:id="rId3"/>
    <p:sldMasterId id="2147483740" r:id="rId4"/>
  </p:sldMasterIdLst>
  <p:notesMasterIdLst>
    <p:notesMasterId r:id="rId6"/>
  </p:notesMasterIdLst>
  <p:sldIdLst>
    <p:sldId id="292" r:id="rId5"/>
    <p:sldId id="16763789" r:id="rId7"/>
    <p:sldId id="12653" r:id="rId8"/>
    <p:sldId id="16763791" r:id="rId9"/>
    <p:sldId id="16763790" r:id="rId10"/>
    <p:sldId id="16763794" r:id="rId11"/>
    <p:sldId id="16763793" r:id="rId12"/>
    <p:sldId id="16763795" r:id="rId13"/>
    <p:sldId id="6951437" r:id="rId14"/>
    <p:sldId id="16763796" r:id="rId15"/>
    <p:sldId id="16763797" r:id="rId16"/>
    <p:sldId id="16763798" r:id="rId17"/>
    <p:sldId id="16763799" r:id="rId18"/>
    <p:sldId id="16763800" r:id="rId19"/>
    <p:sldId id="16763806" r:id="rId20"/>
    <p:sldId id="16763801" r:id="rId21"/>
    <p:sldId id="16763803" r:id="rId22"/>
    <p:sldId id="16763807" r:id="rId23"/>
    <p:sldId id="16763810" r:id="rId24"/>
    <p:sldId id="417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3"/>
    <p:restoredTop sz="90201" autoAdjust="0"/>
  </p:normalViewPr>
  <p:slideViewPr>
    <p:cSldViewPr snapToGrid="0" snapToObjects="1">
      <p:cViewPr varScale="1">
        <p:scale>
          <a:sx n="60" d="100"/>
          <a:sy n="60" d="100"/>
        </p:scale>
        <p:origin x="8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gs" Target="tags/tag26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0ADA2-B175-2141-9FE8-1F8370D6F32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67638-7112-F143-AD39-C19FCF92F51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 userDrawn="1"/>
        </p:nvSpPr>
        <p:spPr>
          <a:xfrm>
            <a:off x="-2787" y="-4234"/>
            <a:ext cx="3807233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4952355" y="1231901"/>
            <a:ext cx="629838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>
              <a:buFontTx/>
              <a:buNone/>
              <a:defRPr lang="zh-CN" altLang="en-US" sz="800">
                <a:solidFill>
                  <a:schemeClr val="bg1"/>
                </a:solidFill>
              </a:defRPr>
            </a:lvl1pPr>
          </a:lstStyle>
          <a:p>
            <a:pPr lvl="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461724" y="5353138"/>
            <a:ext cx="5399297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  <a:endParaRPr kumimoji="1"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475853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6966" y="3968660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三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39099" y="4755323"/>
            <a:ext cx="3473308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69" y="1685052"/>
            <a:ext cx="2525485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66788" y="2457409"/>
            <a:ext cx="3240741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4455924" y="2457409"/>
            <a:ext cx="3240741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8284471" y="2457409"/>
            <a:ext cx="3240741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339640" y="4755323"/>
            <a:ext cx="3473308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813551" y="1685052"/>
            <a:ext cx="2525485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8168187" y="4755323"/>
            <a:ext cx="3473308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8642146" y="1685052"/>
            <a:ext cx="2525485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971549" y="273448"/>
            <a:ext cx="9899651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三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057" y="3103917"/>
            <a:ext cx="4341247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zh-CN" altLang="en-US" sz="1200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854" y="2533642"/>
            <a:ext cx="2521977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133840" y="176066"/>
            <a:ext cx="2910043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6725" y="176065"/>
            <a:ext cx="2910043" cy="65087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33840" y="3488363"/>
            <a:ext cx="2910043" cy="31964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4" y="325417"/>
            <a:ext cx="516783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三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062548" y="3488365"/>
            <a:ext cx="5959090" cy="319357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62548" y="176064"/>
            <a:ext cx="2986110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19022" y="176063"/>
            <a:ext cx="2802616" cy="31419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4" y="325417"/>
            <a:ext cx="516783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057" y="3103917"/>
            <a:ext cx="4341247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zh-CN" altLang="en-US" sz="1200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854" y="2533642"/>
            <a:ext cx="2521977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935721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1074808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3531193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3670280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6131609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6270696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8725117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8864204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033773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631563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9354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8827144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228600" indent="-228600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449404" y="1978064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49404" y="231776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9303349" y="1976660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303349" y="2316360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303349" y="4286289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303349" y="4625989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3449404" y="4289241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3449404" y="4628941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829805" y="1682929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4" hasCustomPrompt="1"/>
          </p:nvPr>
        </p:nvSpPr>
        <p:spPr>
          <a:xfrm>
            <a:off x="829805" y="4022307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6679057" y="1682929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6" name="图片占位符 6"/>
          <p:cNvSpPr>
            <a:spLocks noGrp="1"/>
          </p:cNvSpPr>
          <p:nvPr>
            <p:ph type="pic" sz="quarter" idx="16" hasCustomPrompt="1"/>
          </p:nvPr>
        </p:nvSpPr>
        <p:spPr>
          <a:xfrm>
            <a:off x="6679057" y="4022307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212453" y="171309"/>
            <a:ext cx="2809185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56725" y="3488365"/>
            <a:ext cx="2979542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6725" y="171309"/>
            <a:ext cx="2979542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12453" y="3488363"/>
            <a:ext cx="2809185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4" y="325417"/>
            <a:ext cx="516783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057" y="3103917"/>
            <a:ext cx="4341247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zh-CN" altLang="en-US" sz="1200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854" y="2533642"/>
            <a:ext cx="2521977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四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-7256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3052122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3" hasCustomPrompt="1"/>
          </p:nvPr>
        </p:nvSpPr>
        <p:spPr>
          <a:xfrm>
            <a:off x="6111499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4" hasCustomPrompt="1"/>
          </p:nvPr>
        </p:nvSpPr>
        <p:spPr>
          <a:xfrm>
            <a:off x="9170878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7" name="矩形"/>
          <p:cNvSpPr/>
          <p:nvPr userDrawn="1"/>
        </p:nvSpPr>
        <p:spPr>
          <a:xfrm>
            <a:off x="794" y="3388466"/>
            <a:ext cx="12190412" cy="348141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58829" y="5122328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51210" y="5530554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505156" y="5124107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97537" y="5532333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6572127" y="5124107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6564508" y="5532333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627406" y="5124107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619787" y="5532333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79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六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856451" y="1856208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6" hasCustomPrompt="1"/>
          </p:nvPr>
        </p:nvSpPr>
        <p:spPr>
          <a:xfrm>
            <a:off x="4475630" y="1856207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7" hasCustomPrompt="1"/>
          </p:nvPr>
        </p:nvSpPr>
        <p:spPr>
          <a:xfrm>
            <a:off x="8094809" y="1856206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8" hasCustomPrompt="1"/>
          </p:nvPr>
        </p:nvSpPr>
        <p:spPr>
          <a:xfrm>
            <a:off x="856451" y="4300266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9" hasCustomPrompt="1"/>
          </p:nvPr>
        </p:nvSpPr>
        <p:spPr>
          <a:xfrm>
            <a:off x="4475630" y="4300265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0" hasCustomPrompt="1"/>
          </p:nvPr>
        </p:nvSpPr>
        <p:spPr>
          <a:xfrm>
            <a:off x="8094809" y="4300264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10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多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 userDrawn="1"/>
        </p:nvSpPr>
        <p:spPr>
          <a:xfrm>
            <a:off x="3975945" y="1125538"/>
            <a:ext cx="2303162" cy="2303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63" bIns="287963" rtlCol="0" anchor="b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old"/>
              <a:ea typeface="腾讯体 W7"/>
              <a:cs typeface="+mn-cs"/>
              <a:sym typeface="Helvetica Neue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085359" y="1397030"/>
            <a:ext cx="2073381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085359" y="2036395"/>
            <a:ext cx="2073381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30" hasCustomPrompt="1"/>
          </p:nvPr>
        </p:nvSpPr>
        <p:spPr>
          <a:xfrm>
            <a:off x="1534674" y="1125538"/>
            <a:ext cx="2303462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1534675" y="3575959"/>
            <a:ext cx="2830450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7849748" y="3575959"/>
            <a:ext cx="2830450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6416917" y="1125538"/>
            <a:ext cx="4263283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4514638" y="3575959"/>
            <a:ext cx="3185597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-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303154" y="1231901"/>
            <a:ext cx="629838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6441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752696" y="5353138"/>
            <a:ext cx="5399297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  <a:endParaRPr kumimoji="1" lang="zh-CN" altLang="en-US" dirty="0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209153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IG彩色logo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-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/>
          <p:nvPr userDrawn="1"/>
        </p:nvSpPr>
        <p:spPr>
          <a:xfrm>
            <a:off x="-2787" y="-4234"/>
            <a:ext cx="6042142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2290452"/>
            <a:ext cx="4841682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-空白带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-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840456" y="5324031"/>
            <a:ext cx="4461700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  <a:endParaRPr kumimoji="1" lang="zh-CN" altLang="en-US" dirty="0"/>
          </a:p>
        </p:txBody>
      </p:sp>
      <p:sp>
        <p:nvSpPr>
          <p:cNvPr id="21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206160" y="1176339"/>
            <a:ext cx="5730291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4" name="矩形"/>
          <p:cNvSpPr/>
          <p:nvPr userDrawn="1"/>
        </p:nvSpPr>
        <p:spPr>
          <a:xfrm>
            <a:off x="-2787" y="-4234"/>
            <a:ext cx="3807233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475853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9621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-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6441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6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209153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579377" y="1176339"/>
            <a:ext cx="5730291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213671" y="5324031"/>
            <a:ext cx="4461700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-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222881" y="5324031"/>
            <a:ext cx="4004722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9" name="矩形"/>
          <p:cNvSpPr/>
          <p:nvPr userDrawn="1"/>
        </p:nvSpPr>
        <p:spPr>
          <a:xfrm>
            <a:off x="-2787" y="-4234"/>
            <a:ext cx="6042142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7" y="2832539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7" y="4209153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6967" y="5580140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6966" y="507700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6801784" y="1176339"/>
            <a:ext cx="4816526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单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 userDrawn="1"/>
        </p:nvSpPr>
        <p:spPr>
          <a:xfrm>
            <a:off x="-2787" y="-4234"/>
            <a:ext cx="3807233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4952355" y="1231901"/>
            <a:ext cx="629838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>
              <a:buFontTx/>
              <a:buNone/>
              <a:defRPr lang="zh-CN" altLang="en-US" sz="800">
                <a:solidFill>
                  <a:schemeClr val="bg1"/>
                </a:solidFill>
              </a:defRPr>
            </a:lvl1pPr>
          </a:lstStyle>
          <a:p>
            <a:pPr lvl="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461724" y="5353138"/>
            <a:ext cx="5399297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  <a:endParaRPr kumimoji="1"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475853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6966" y="3968660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单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303154" y="1231901"/>
            <a:ext cx="629838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6441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752696" y="5353138"/>
            <a:ext cx="5399297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  <a:endParaRPr kumimoji="1" lang="zh-CN" altLang="en-US" dirty="0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209153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572188" y="1631951"/>
            <a:ext cx="5219321" cy="312738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矩形"/>
          <p:cNvSpPr/>
          <p:nvPr userDrawn="1"/>
        </p:nvSpPr>
        <p:spPr>
          <a:xfrm>
            <a:off x="-2787" y="-4234"/>
            <a:ext cx="6042142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112327" y="5097817"/>
            <a:ext cx="4572253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  <a:endParaRPr kumimoji="1" lang="zh-CN" altLang="en-US" dirty="0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7" y="2832539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7" y="4209153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6967" y="5580140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6966" y="507700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单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572188" y="1631951"/>
            <a:ext cx="5219321" cy="312738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矩形"/>
          <p:cNvSpPr/>
          <p:nvPr userDrawn="1"/>
        </p:nvSpPr>
        <p:spPr>
          <a:xfrm>
            <a:off x="-2787" y="-4234"/>
            <a:ext cx="6042142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112327" y="5097817"/>
            <a:ext cx="4572253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  <a:endParaRPr kumimoji="1" lang="zh-CN" altLang="en-US" dirty="0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7" y="2832539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7" y="4209153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6967" y="5580140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6966" y="507700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人物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514915" y="1374558"/>
            <a:ext cx="6254172" cy="4472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>
                <a:solidFill>
                  <a:srgbClr val="0060F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5pPr marL="1270000" indent="0">
              <a:buNone/>
              <a:defRPr/>
            </a:lvl5pPr>
          </a:lstStyle>
          <a:p>
            <a:pPr lvl="0"/>
            <a:r>
              <a:rPr kumimoji="1" lang="zh-CN" altLang="en-US" dirty="0"/>
              <a:t>内容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7762869" y="1374558"/>
            <a:ext cx="3914215" cy="44720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4" hasCustomPrompt="1"/>
          </p:nvPr>
        </p:nvSpPr>
        <p:spPr>
          <a:xfrm>
            <a:off x="7762868" y="6008991"/>
            <a:ext cx="3914215" cy="5766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12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5pPr marL="1270000" indent="0">
              <a:buNone/>
              <a:defRPr/>
            </a:lvl5pPr>
          </a:lstStyle>
          <a:p>
            <a:pPr lvl="0"/>
            <a:r>
              <a:rPr kumimoji="1" lang="zh-CN" altLang="en-US" dirty="0"/>
              <a:t>人物名称</a:t>
            </a:r>
            <a:endParaRPr kumimoji="1" lang="zh-CN" altLang="en-US" dirty="0"/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单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12795" y="2282829"/>
            <a:ext cx="11158547" cy="406302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6350" y="1630274"/>
            <a:ext cx="7198374" cy="5476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单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04846" y="1185038"/>
            <a:ext cx="11158547" cy="372620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16646" y="5173428"/>
            <a:ext cx="2525485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16645" y="553055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788828" y="5173428"/>
            <a:ext cx="2525484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788828" y="553055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159097" y="553055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159097" y="5173428"/>
            <a:ext cx="2525484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双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754765" y="4996033"/>
            <a:ext cx="4457828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3899" y="4996033"/>
            <a:ext cx="4457828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7259429" y="1309146"/>
            <a:ext cx="3496022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704679" y="1309146"/>
            <a:ext cx="3496022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1293491" y="2008738"/>
            <a:ext cx="4318917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848241" y="2008738"/>
            <a:ext cx="4318917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双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551533" y="1492258"/>
            <a:ext cx="360829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5551533" y="4260936"/>
            <a:ext cx="360829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1394279" y="1243013"/>
            <a:ext cx="3419030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394279" y="4008438"/>
            <a:ext cx="3419030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altLang="en-US" sz="800" b="0" i="0" u="none" strike="noStrike" cap="none" spc="0" baseline="0">
                <a:solidFill>
                  <a:schemeClr val="bg1"/>
                </a:solidFill>
                <a:uFillTx/>
                <a:latin typeface="FZLanTingHei-R-GBK" panose="02000000000000000000" pitchFamily="2" charset="-122"/>
                <a:ea typeface="微软雅黑" panose="020B0503020204020204" pitchFamily="34" charset="-122"/>
                <a:cs typeface="FZLanTingHei-R-GBK" panose="02000000000000000000" pitchFamily="2" charset="-122"/>
                <a:sym typeface="PingFang SC Regular"/>
              </a:defRPr>
            </a:lvl1pPr>
          </a:lstStyle>
          <a:p>
            <a:pPr lvl="0" algn="ctr"/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551533" y="1877163"/>
            <a:ext cx="5368729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5551533" y="4645841"/>
            <a:ext cx="5368729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双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-11846" y="-19250"/>
            <a:ext cx="6083207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116683" y="-19250"/>
            <a:ext cx="6083207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矩形"/>
          <p:cNvSpPr/>
          <p:nvPr userDrawn="1"/>
        </p:nvSpPr>
        <p:spPr>
          <a:xfrm>
            <a:off x="6128040" y="3983783"/>
            <a:ext cx="6066291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矩形"/>
          <p:cNvSpPr/>
          <p:nvPr userDrawn="1"/>
        </p:nvSpPr>
        <p:spPr>
          <a:xfrm>
            <a:off x="726" y="3983783"/>
            <a:ext cx="6059276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7128423" y="4634243"/>
            <a:ext cx="403976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5386843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1009873" y="4634243"/>
            <a:ext cx="403976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867633" y="5523972"/>
            <a:ext cx="4324244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marL="0" marR="0" lvl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7000124" y="5523972"/>
            <a:ext cx="4324244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marL="0" marR="0" lvl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三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39099" y="4755323"/>
            <a:ext cx="3473308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69" y="1685052"/>
            <a:ext cx="2525485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66788" y="2457409"/>
            <a:ext cx="3240741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4455924" y="2457409"/>
            <a:ext cx="3240741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8284471" y="2457409"/>
            <a:ext cx="3240741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339640" y="4755323"/>
            <a:ext cx="3473308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813551" y="1685052"/>
            <a:ext cx="2525485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8168187" y="4755323"/>
            <a:ext cx="3473308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8642146" y="1685052"/>
            <a:ext cx="2525485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三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057" y="3103917"/>
            <a:ext cx="4341247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zh-CN" altLang="en-US" sz="1200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854" y="2533642"/>
            <a:ext cx="2521977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133840" y="176066"/>
            <a:ext cx="2910043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6725" y="176065"/>
            <a:ext cx="2910043" cy="65087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33840" y="3488363"/>
            <a:ext cx="2910043" cy="31964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4" y="325417"/>
            <a:ext cx="516783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三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062548" y="3488365"/>
            <a:ext cx="5959090" cy="319357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62548" y="176064"/>
            <a:ext cx="2986110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19022" y="176063"/>
            <a:ext cx="2802616" cy="31419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4" y="325417"/>
            <a:ext cx="516783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057" y="3103917"/>
            <a:ext cx="4341247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zh-CN" altLang="en-US" sz="1200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854" y="2533642"/>
            <a:ext cx="2521977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人物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514915" y="1374558"/>
            <a:ext cx="6254172" cy="4472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>
                <a:solidFill>
                  <a:srgbClr val="0060F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5pPr marL="1270000" indent="0">
              <a:buNone/>
              <a:defRPr/>
            </a:lvl5pPr>
          </a:lstStyle>
          <a:p>
            <a:pPr lvl="0"/>
            <a:r>
              <a:rPr kumimoji="1" lang="zh-CN" altLang="en-US" dirty="0"/>
              <a:t>内容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7762869" y="1374558"/>
            <a:ext cx="3914215" cy="44720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4" hasCustomPrompt="1"/>
          </p:nvPr>
        </p:nvSpPr>
        <p:spPr>
          <a:xfrm>
            <a:off x="7762868" y="6008991"/>
            <a:ext cx="3914215" cy="5766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12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5pPr marL="1270000" indent="0">
              <a:buNone/>
              <a:defRPr/>
            </a:lvl5pPr>
          </a:lstStyle>
          <a:p>
            <a:pPr lvl="0"/>
            <a:r>
              <a:rPr kumimoji="1" lang="zh-CN" altLang="en-US" dirty="0"/>
              <a:t>人物名称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四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449404" y="1978064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49404" y="231776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9303349" y="1976660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303349" y="2316360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303349" y="4286289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303349" y="4625989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3449404" y="4289241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3449404" y="4628941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829805" y="1682929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4" hasCustomPrompt="1"/>
          </p:nvPr>
        </p:nvSpPr>
        <p:spPr>
          <a:xfrm>
            <a:off x="829805" y="4022307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6679057" y="1682929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6" name="图片占位符 6"/>
          <p:cNvSpPr>
            <a:spLocks noGrp="1"/>
          </p:cNvSpPr>
          <p:nvPr>
            <p:ph type="pic" sz="quarter" idx="16" hasCustomPrompt="1"/>
          </p:nvPr>
        </p:nvSpPr>
        <p:spPr>
          <a:xfrm>
            <a:off x="6679057" y="4022307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四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935721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1074808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3531193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3670280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6131609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6270696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8725117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8864204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033773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631563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9354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8827144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228600" indent="-228600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四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212453" y="171309"/>
            <a:ext cx="2809185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56725" y="3488365"/>
            <a:ext cx="2979542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6725" y="171309"/>
            <a:ext cx="2979542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12453" y="3488363"/>
            <a:ext cx="2809185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4" y="325417"/>
            <a:ext cx="516783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057" y="3103917"/>
            <a:ext cx="4341247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zh-CN" altLang="en-US" sz="1200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854" y="2533642"/>
            <a:ext cx="2521977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四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-7256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3052122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3" hasCustomPrompt="1"/>
          </p:nvPr>
        </p:nvSpPr>
        <p:spPr>
          <a:xfrm>
            <a:off x="6111499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4" hasCustomPrompt="1"/>
          </p:nvPr>
        </p:nvSpPr>
        <p:spPr>
          <a:xfrm>
            <a:off x="9170878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7" name="矩形"/>
          <p:cNvSpPr/>
          <p:nvPr userDrawn="1"/>
        </p:nvSpPr>
        <p:spPr>
          <a:xfrm>
            <a:off x="794" y="3388466"/>
            <a:ext cx="12190412" cy="348141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58829" y="5122328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51210" y="5530554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505156" y="5124107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97537" y="5532333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6572127" y="5124107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6564508" y="5532333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627406" y="5124107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619787" y="5532333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79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六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856451" y="1856208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6" hasCustomPrompt="1"/>
          </p:nvPr>
        </p:nvSpPr>
        <p:spPr>
          <a:xfrm>
            <a:off x="4475630" y="1856207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7" hasCustomPrompt="1"/>
          </p:nvPr>
        </p:nvSpPr>
        <p:spPr>
          <a:xfrm>
            <a:off x="8094809" y="1856206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8" hasCustomPrompt="1"/>
          </p:nvPr>
        </p:nvSpPr>
        <p:spPr>
          <a:xfrm>
            <a:off x="856451" y="4300266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9" hasCustomPrompt="1"/>
          </p:nvPr>
        </p:nvSpPr>
        <p:spPr>
          <a:xfrm>
            <a:off x="4475630" y="4300265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0" hasCustomPrompt="1"/>
          </p:nvPr>
        </p:nvSpPr>
        <p:spPr>
          <a:xfrm>
            <a:off x="8094809" y="4300264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文-多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 userDrawn="1"/>
        </p:nvSpPr>
        <p:spPr>
          <a:xfrm>
            <a:off x="3975945" y="1125538"/>
            <a:ext cx="2303162" cy="2303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63" bIns="287963" rtlCol="0" anchor="b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old"/>
              <a:ea typeface="腾讯体 W7"/>
              <a:cs typeface="+mn-cs"/>
              <a:sym typeface="Helvetica Neue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085359" y="1397030"/>
            <a:ext cx="2073381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085359" y="2036395"/>
            <a:ext cx="2073381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30" hasCustomPrompt="1"/>
          </p:nvPr>
        </p:nvSpPr>
        <p:spPr>
          <a:xfrm>
            <a:off x="1534674" y="1125538"/>
            <a:ext cx="2303462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1534675" y="3575959"/>
            <a:ext cx="2830450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7849748" y="3575959"/>
            <a:ext cx="2830450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6416917" y="1125538"/>
            <a:ext cx="4263283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4514638" y="3575959"/>
            <a:ext cx="3185597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SIG彩色logo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/>
          <p:nvPr userDrawn="1"/>
        </p:nvSpPr>
        <p:spPr>
          <a:xfrm>
            <a:off x="-2787" y="-4234"/>
            <a:ext cx="6042142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2290452"/>
            <a:ext cx="4841682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-空白带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840456" y="5324031"/>
            <a:ext cx="4461700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  <a:endParaRPr kumimoji="1" lang="zh-CN" altLang="en-US" dirty="0"/>
          </a:p>
        </p:txBody>
      </p:sp>
      <p:sp>
        <p:nvSpPr>
          <p:cNvPr id="21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206160" y="1176339"/>
            <a:ext cx="5730291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4" name="矩形"/>
          <p:cNvSpPr/>
          <p:nvPr userDrawn="1"/>
        </p:nvSpPr>
        <p:spPr>
          <a:xfrm>
            <a:off x="-2787" y="-4234"/>
            <a:ext cx="3807233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475853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9621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12795" y="2282829"/>
            <a:ext cx="11158547" cy="406302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6350" y="1630274"/>
            <a:ext cx="7198374" cy="5476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6441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6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209153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579377" y="1176339"/>
            <a:ext cx="5730291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213671" y="5324031"/>
            <a:ext cx="4461700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左右-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222881" y="5324031"/>
            <a:ext cx="4004722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9" name="矩形"/>
          <p:cNvSpPr/>
          <p:nvPr userDrawn="1"/>
        </p:nvSpPr>
        <p:spPr>
          <a:xfrm>
            <a:off x="-2787" y="-4234"/>
            <a:ext cx="6042142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7" y="2832539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7" y="4209153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6967" y="5580140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6966" y="507700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6801784" y="1176339"/>
            <a:ext cx="4816526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单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 userDrawn="1"/>
        </p:nvSpPr>
        <p:spPr>
          <a:xfrm>
            <a:off x="-2787" y="-4234"/>
            <a:ext cx="3807233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4952355" y="1231901"/>
            <a:ext cx="629838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>
              <a:buFontTx/>
              <a:buNone/>
              <a:defRPr lang="zh-CN" altLang="en-US" sz="800">
                <a:solidFill>
                  <a:schemeClr val="bg1"/>
                </a:solidFill>
              </a:defRPr>
            </a:lvl1pPr>
          </a:lstStyle>
          <a:p>
            <a:pPr lvl="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461724" y="5353138"/>
            <a:ext cx="5399297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  <a:endParaRPr kumimoji="1"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475853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6966" y="3968660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单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303154" y="1231901"/>
            <a:ext cx="6298380" cy="38290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6441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752696" y="5353138"/>
            <a:ext cx="5399297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  <a:endParaRPr kumimoji="1" lang="zh-CN" altLang="en-US" dirty="0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209153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单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572188" y="1631951"/>
            <a:ext cx="5219321" cy="312738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矩形"/>
          <p:cNvSpPr/>
          <p:nvPr userDrawn="1"/>
        </p:nvSpPr>
        <p:spPr>
          <a:xfrm>
            <a:off x="-2787" y="-4234"/>
            <a:ext cx="6042142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112327" y="5097817"/>
            <a:ext cx="4572253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。段落与图片居中对齐。</a:t>
            </a:r>
            <a:endParaRPr kumimoji="1" lang="zh-CN" altLang="en-US" dirty="0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7" y="2832539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7" y="4209153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6967" y="5580140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6966" y="507700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人物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32"/>
          <p:cNvSpPr>
            <a:spLocks noGrp="1"/>
          </p:cNvSpPr>
          <p:nvPr>
            <p:ph type="body" sz="quarter" idx="12" hasCustomPrompt="1"/>
          </p:nvPr>
        </p:nvSpPr>
        <p:spPr>
          <a:xfrm>
            <a:off x="514915" y="1374558"/>
            <a:ext cx="6254172" cy="44720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000" b="1" i="0">
                <a:solidFill>
                  <a:srgbClr val="0060F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5pPr marL="1270000" indent="0">
              <a:buNone/>
              <a:defRPr/>
            </a:lvl5pPr>
          </a:lstStyle>
          <a:p>
            <a:pPr lvl="0"/>
            <a:r>
              <a:rPr kumimoji="1" lang="zh-CN" altLang="en-US" dirty="0"/>
              <a:t>内容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7762869" y="1374558"/>
            <a:ext cx="3914215" cy="447206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7" name="文本占位符 32"/>
          <p:cNvSpPr>
            <a:spLocks noGrp="1"/>
          </p:cNvSpPr>
          <p:nvPr>
            <p:ph type="body" sz="quarter" idx="14" hasCustomPrompt="1"/>
          </p:nvPr>
        </p:nvSpPr>
        <p:spPr>
          <a:xfrm>
            <a:off x="7762868" y="6008991"/>
            <a:ext cx="3914215" cy="5766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20000"/>
              </a:lnSpc>
              <a:buNone/>
              <a:defRPr sz="12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5pPr marL="1270000" indent="0">
              <a:buNone/>
              <a:defRPr/>
            </a:lvl5pPr>
          </a:lstStyle>
          <a:p>
            <a:pPr lvl="0"/>
            <a:r>
              <a:rPr kumimoji="1" lang="zh-CN" altLang="en-US" dirty="0"/>
              <a:t>人物名称</a:t>
            </a:r>
            <a:endParaRPr kumimoji="1" lang="zh-CN" altLang="en-US" dirty="0"/>
          </a:p>
        </p:txBody>
      </p:sp>
      <p:sp>
        <p:nvSpPr>
          <p:cNvPr id="8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单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12795" y="2282829"/>
            <a:ext cx="11158547" cy="406302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416350" y="1630274"/>
            <a:ext cx="7198374" cy="54768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0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0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单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04846" y="1185038"/>
            <a:ext cx="11158547" cy="372620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16646" y="5173428"/>
            <a:ext cx="2525485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16645" y="553055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788828" y="5173428"/>
            <a:ext cx="2525484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788828" y="553055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159097" y="553055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159097" y="5173428"/>
            <a:ext cx="2525484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双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754765" y="4996033"/>
            <a:ext cx="4457828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3899" y="4996033"/>
            <a:ext cx="4457828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7259429" y="1309146"/>
            <a:ext cx="3496022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704679" y="1309146"/>
            <a:ext cx="3496022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1293491" y="2008738"/>
            <a:ext cx="4318917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848241" y="2008738"/>
            <a:ext cx="4318917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单图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504846" y="1185038"/>
            <a:ext cx="11158547" cy="372620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16646" y="5173428"/>
            <a:ext cx="2525485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16645" y="553055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788828" y="5173428"/>
            <a:ext cx="2525484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788828" y="553055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159097" y="553055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159097" y="5173428"/>
            <a:ext cx="2525484" cy="36280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双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551533" y="1492258"/>
            <a:ext cx="360829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5551533" y="4260936"/>
            <a:ext cx="360829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1394279" y="1243013"/>
            <a:ext cx="3419030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394279" y="4008438"/>
            <a:ext cx="3419030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altLang="en-US" sz="800" b="0" i="0" u="none" strike="noStrike" cap="none" spc="0" baseline="0">
                <a:solidFill>
                  <a:schemeClr val="bg1"/>
                </a:solidFill>
                <a:uFillTx/>
                <a:latin typeface="FZLanTingHei-R-GBK" panose="02000000000000000000" pitchFamily="2" charset="-122"/>
                <a:ea typeface="微软雅黑" panose="020B0503020204020204" pitchFamily="34" charset="-122"/>
                <a:cs typeface="FZLanTingHei-R-GBK" panose="02000000000000000000" pitchFamily="2" charset="-122"/>
                <a:sym typeface="PingFang SC Regular"/>
              </a:defRPr>
            </a:lvl1pPr>
          </a:lstStyle>
          <a:p>
            <a:pPr lvl="0" algn="ctr"/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551533" y="1877163"/>
            <a:ext cx="5368729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5551533" y="4645841"/>
            <a:ext cx="5368729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双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-11846" y="-19250"/>
            <a:ext cx="6083207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116683" y="-19250"/>
            <a:ext cx="6083207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矩形"/>
          <p:cNvSpPr/>
          <p:nvPr userDrawn="1"/>
        </p:nvSpPr>
        <p:spPr>
          <a:xfrm>
            <a:off x="6128040" y="3983783"/>
            <a:ext cx="6066291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矩形"/>
          <p:cNvSpPr/>
          <p:nvPr userDrawn="1"/>
        </p:nvSpPr>
        <p:spPr>
          <a:xfrm>
            <a:off x="726" y="3983783"/>
            <a:ext cx="6059276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7128423" y="4634243"/>
            <a:ext cx="403976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5386843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1009873" y="4634243"/>
            <a:ext cx="403976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867633" y="5523972"/>
            <a:ext cx="4324244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marL="0" marR="0" lvl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7000124" y="5523972"/>
            <a:ext cx="4324244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marL="0" marR="0" lvl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三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39099" y="4755323"/>
            <a:ext cx="3473308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69" y="1685052"/>
            <a:ext cx="2525485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666788" y="2457409"/>
            <a:ext cx="3240741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4455924" y="2457409"/>
            <a:ext cx="3240741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3" hasCustomPrompt="1"/>
          </p:nvPr>
        </p:nvSpPr>
        <p:spPr>
          <a:xfrm>
            <a:off x="8284471" y="2457409"/>
            <a:ext cx="3240741" cy="21168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339640" y="4755323"/>
            <a:ext cx="3473308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813551" y="1685052"/>
            <a:ext cx="2525485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8168187" y="4755323"/>
            <a:ext cx="3473308" cy="64588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8642146" y="1685052"/>
            <a:ext cx="2525485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三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057" y="3103917"/>
            <a:ext cx="4341247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zh-CN" altLang="en-US" sz="1200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854" y="2533642"/>
            <a:ext cx="2521977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133840" y="176066"/>
            <a:ext cx="2910043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6725" y="176065"/>
            <a:ext cx="2910043" cy="65087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33840" y="3488363"/>
            <a:ext cx="2910043" cy="31964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4" y="325417"/>
            <a:ext cx="516783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三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062548" y="3488365"/>
            <a:ext cx="5959090" cy="319357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62548" y="176064"/>
            <a:ext cx="2986110" cy="31419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19022" y="176063"/>
            <a:ext cx="2802616" cy="3141914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4" y="325417"/>
            <a:ext cx="516783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2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057" y="3103917"/>
            <a:ext cx="4341247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zh-CN" altLang="en-US" sz="1200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854" y="2533642"/>
            <a:ext cx="2521977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四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449404" y="1978064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49404" y="2317764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9303349" y="1976660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9303349" y="2316360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303349" y="4286289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303349" y="4625989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3449404" y="4289241"/>
            <a:ext cx="2525484" cy="3382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3449404" y="4628941"/>
            <a:ext cx="2525484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829805" y="1682929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4" name="图片占位符 6"/>
          <p:cNvSpPr>
            <a:spLocks noGrp="1"/>
          </p:cNvSpPr>
          <p:nvPr>
            <p:ph type="pic" sz="quarter" idx="14" hasCustomPrompt="1"/>
          </p:nvPr>
        </p:nvSpPr>
        <p:spPr>
          <a:xfrm>
            <a:off x="829805" y="4022307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5" name="图片占位符 6"/>
          <p:cNvSpPr>
            <a:spLocks noGrp="1"/>
          </p:cNvSpPr>
          <p:nvPr>
            <p:ph type="pic" sz="quarter" idx="15" hasCustomPrompt="1"/>
          </p:nvPr>
        </p:nvSpPr>
        <p:spPr>
          <a:xfrm>
            <a:off x="6679057" y="1682929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6" name="图片占位符 6"/>
          <p:cNvSpPr>
            <a:spLocks noGrp="1"/>
          </p:cNvSpPr>
          <p:nvPr>
            <p:ph type="pic" sz="quarter" idx="16" hasCustomPrompt="1"/>
          </p:nvPr>
        </p:nvSpPr>
        <p:spPr>
          <a:xfrm>
            <a:off x="6679057" y="4022307"/>
            <a:ext cx="2519672" cy="164580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四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935721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1074808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3531193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3670280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6131609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6270696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31" hasCustomPrompt="1"/>
          </p:nvPr>
        </p:nvSpPr>
        <p:spPr>
          <a:xfrm>
            <a:off x="8725117" y="4323174"/>
            <a:ext cx="2525484" cy="368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9" name="文本占位符 3"/>
          <p:cNvSpPr>
            <a:spLocks noGrp="1"/>
          </p:cNvSpPr>
          <p:nvPr>
            <p:ph type="body" sz="quarter" idx="32" hasCustomPrompt="1"/>
          </p:nvPr>
        </p:nvSpPr>
        <p:spPr>
          <a:xfrm>
            <a:off x="8864204" y="4680436"/>
            <a:ext cx="2244388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033773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631563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9354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8827144" y="1898032"/>
            <a:ext cx="2326460" cy="221013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228600" indent="-228600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四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212453" y="171309"/>
            <a:ext cx="2809185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056725" y="3488365"/>
            <a:ext cx="2979542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056725" y="171309"/>
            <a:ext cx="2979542" cy="314667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12453" y="3488363"/>
            <a:ext cx="2809185" cy="3210899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4" y="325417"/>
            <a:ext cx="5167831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057" y="3103917"/>
            <a:ext cx="4341247" cy="72231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2pPr marL="317500" indent="0">
              <a:buNone/>
              <a:defRPr sz="1200"/>
            </a:lvl2pPr>
            <a:lvl3pPr marL="635000" indent="0">
              <a:buNone/>
              <a:defRPr sz="1200"/>
            </a:lvl3pPr>
            <a:lvl4pPr marL="952500" indent="0">
              <a:buNone/>
              <a:defRPr sz="1200"/>
            </a:lvl4pPr>
            <a:lvl5pPr marL="1270000" indent="0">
              <a:buNone/>
              <a:defRPr sz="1200"/>
            </a:lvl5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12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#000000</a:t>
            </a:r>
            <a:r>
              <a:rPr lang="zh-CN" altLang="en-US" sz="1200" dirty="0"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zh-CN" altLang="en-US" sz="1200"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6854" y="2533642"/>
            <a:ext cx="2521977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四图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-7256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3052122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3" hasCustomPrompt="1"/>
          </p:nvPr>
        </p:nvSpPr>
        <p:spPr>
          <a:xfrm>
            <a:off x="6111499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4" hasCustomPrompt="1"/>
          </p:nvPr>
        </p:nvSpPr>
        <p:spPr>
          <a:xfrm>
            <a:off x="9170878" y="-9000"/>
            <a:ext cx="3023606" cy="6876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7" name="矩形"/>
          <p:cNvSpPr/>
          <p:nvPr userDrawn="1"/>
        </p:nvSpPr>
        <p:spPr>
          <a:xfrm>
            <a:off x="794" y="3388466"/>
            <a:ext cx="12190412" cy="348141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458829" y="5122328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451210" y="5530554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3505156" y="5124107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3497537" y="5532333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7" hasCustomPrompt="1"/>
          </p:nvPr>
        </p:nvSpPr>
        <p:spPr>
          <a:xfrm>
            <a:off x="6572127" y="5124107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28" hasCustomPrompt="1"/>
          </p:nvPr>
        </p:nvSpPr>
        <p:spPr>
          <a:xfrm>
            <a:off x="6564508" y="5532333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quarter" idx="29" hasCustomPrompt="1"/>
          </p:nvPr>
        </p:nvSpPr>
        <p:spPr>
          <a:xfrm>
            <a:off x="9627406" y="5124107"/>
            <a:ext cx="2092839" cy="4640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30" hasCustomPrompt="1"/>
          </p:nvPr>
        </p:nvSpPr>
        <p:spPr>
          <a:xfrm>
            <a:off x="9619787" y="5532333"/>
            <a:ext cx="2092839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79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8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六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856451" y="1856208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6" hasCustomPrompt="1"/>
          </p:nvPr>
        </p:nvSpPr>
        <p:spPr>
          <a:xfrm>
            <a:off x="4475630" y="1856207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3" name="图片占位符 2"/>
          <p:cNvSpPr>
            <a:spLocks noGrp="1"/>
          </p:cNvSpPr>
          <p:nvPr>
            <p:ph type="pic" sz="quarter" idx="17" hasCustomPrompt="1"/>
          </p:nvPr>
        </p:nvSpPr>
        <p:spPr>
          <a:xfrm>
            <a:off x="8094809" y="1856206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8" hasCustomPrompt="1"/>
          </p:nvPr>
        </p:nvSpPr>
        <p:spPr>
          <a:xfrm>
            <a:off x="856451" y="4300266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9" hasCustomPrompt="1"/>
          </p:nvPr>
        </p:nvSpPr>
        <p:spPr>
          <a:xfrm>
            <a:off x="4475630" y="4300265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27" name="图片占位符 2"/>
          <p:cNvSpPr>
            <a:spLocks noGrp="1"/>
          </p:cNvSpPr>
          <p:nvPr>
            <p:ph type="pic" sz="quarter" idx="20" hasCustomPrompt="1"/>
          </p:nvPr>
        </p:nvSpPr>
        <p:spPr>
          <a:xfrm>
            <a:off x="8094809" y="4300264"/>
            <a:ext cx="3240741" cy="2075687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双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-11846" y="-19250"/>
            <a:ext cx="6083207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 dirty="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116683" y="-19250"/>
            <a:ext cx="6083207" cy="688687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矩形"/>
          <p:cNvSpPr/>
          <p:nvPr userDrawn="1"/>
        </p:nvSpPr>
        <p:spPr>
          <a:xfrm>
            <a:off x="6128040" y="3983783"/>
            <a:ext cx="6066291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矩形"/>
          <p:cNvSpPr/>
          <p:nvPr userDrawn="1"/>
        </p:nvSpPr>
        <p:spPr>
          <a:xfrm>
            <a:off x="726" y="3983783"/>
            <a:ext cx="6059276" cy="287421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7128423" y="4634243"/>
            <a:ext cx="403976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5386843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1009873" y="4634243"/>
            <a:ext cx="4039767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867633" y="5523972"/>
            <a:ext cx="4324244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marL="0" marR="0" lvl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7000124" y="5523972"/>
            <a:ext cx="4324244" cy="93262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16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marL="0" marR="0" lvl="0" indent="0" algn="ctr" defTabSz="2286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此处为正文，字体方正兰亭黑，字号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16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磅，字重</a:t>
            </a:r>
            <a:r>
              <a:rPr lang="en-GB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Regular</a:t>
            </a:r>
            <a:r>
              <a:rPr lang="zh-CN" altLang="en-GB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行距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倍，色值</a:t>
            </a:r>
            <a:r>
              <a:rPr lang="en-US" altLang="zh-CN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#FFFFFF</a:t>
            </a:r>
            <a:r>
              <a:rPr lang="zh-CN" altLang="en-US" sz="1600" dirty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文-多图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/>
          <p:cNvSpPr/>
          <p:nvPr userDrawn="1"/>
        </p:nvSpPr>
        <p:spPr>
          <a:xfrm>
            <a:off x="3975945" y="1125538"/>
            <a:ext cx="2303162" cy="2303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7963" bIns="287963" rtlCol="0" anchor="b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old"/>
              <a:ea typeface="腾讯体 W7"/>
              <a:cs typeface="+mn-cs"/>
              <a:sym typeface="Helvetica Neue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4085359" y="1397030"/>
            <a:ext cx="2073381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4085359" y="2036395"/>
            <a:ext cx="2073381" cy="84184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30" hasCustomPrompt="1"/>
          </p:nvPr>
        </p:nvSpPr>
        <p:spPr>
          <a:xfrm>
            <a:off x="1534674" y="1125538"/>
            <a:ext cx="2303462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1534675" y="3575959"/>
            <a:ext cx="2830450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7849748" y="3575959"/>
            <a:ext cx="2830450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6416917" y="1125538"/>
            <a:ext cx="4263283" cy="230346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4514638" y="3575959"/>
            <a:ext cx="3185597" cy="269784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SIG彩色logo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左右-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/>
          <p:nvPr userDrawn="1"/>
        </p:nvSpPr>
        <p:spPr>
          <a:xfrm>
            <a:off x="-2787" y="-4234"/>
            <a:ext cx="6042142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2290452"/>
            <a:ext cx="4841682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-空白带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左右-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5840456" y="5324031"/>
            <a:ext cx="4461700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  <a:endParaRPr kumimoji="1" lang="zh-CN" altLang="en-US" dirty="0"/>
          </a:p>
        </p:txBody>
      </p:sp>
      <p:sp>
        <p:nvSpPr>
          <p:cNvPr id="21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206160" y="1176339"/>
            <a:ext cx="5730291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4" name="矩形"/>
          <p:cNvSpPr/>
          <p:nvPr userDrawn="1"/>
        </p:nvSpPr>
        <p:spPr>
          <a:xfrm>
            <a:off x="-2787" y="-4234"/>
            <a:ext cx="3807233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2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475853"/>
            <a:ext cx="2969613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4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9621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左右-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8" name="矩形"/>
          <p:cNvSpPr/>
          <p:nvPr userDrawn="1"/>
        </p:nvSpPr>
        <p:spPr>
          <a:xfrm>
            <a:off x="-2788" y="-4234"/>
            <a:ext cx="4646441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6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6" y="2832539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6" y="4209153"/>
            <a:ext cx="3599531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5579377" y="1176339"/>
            <a:ext cx="5730291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213671" y="5324031"/>
            <a:ext cx="4461700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左右-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7222881" y="5324031"/>
            <a:ext cx="4004722" cy="84184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。段落与表格左对齐。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9" name="矩形"/>
          <p:cNvSpPr/>
          <p:nvPr userDrawn="1"/>
        </p:nvSpPr>
        <p:spPr>
          <a:xfrm>
            <a:off x="-2787" y="-4234"/>
            <a:ext cx="6042142" cy="68664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>
              <a:solidFill>
                <a:srgbClr val="0060F0"/>
              </a:solidFill>
            </a:endParaRPr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42" y="1301522"/>
            <a:ext cx="3099983" cy="766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9" name="文本占位符 20"/>
          <p:cNvSpPr>
            <a:spLocks noGrp="1"/>
          </p:cNvSpPr>
          <p:nvPr>
            <p:ph type="body" sz="quarter" idx="32" hasCustomPrompt="1"/>
          </p:nvPr>
        </p:nvSpPr>
        <p:spPr>
          <a:xfrm>
            <a:off x="426967" y="2832539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0" name="文本占位符 20"/>
          <p:cNvSpPr>
            <a:spLocks noGrp="1"/>
          </p:cNvSpPr>
          <p:nvPr>
            <p:ph type="body" sz="quarter" idx="34" hasCustomPrompt="1"/>
          </p:nvPr>
        </p:nvSpPr>
        <p:spPr>
          <a:xfrm>
            <a:off x="426967" y="4209153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6" hasCustomPrompt="1"/>
          </p:nvPr>
        </p:nvSpPr>
        <p:spPr>
          <a:xfrm>
            <a:off x="426967" y="5580140"/>
            <a:ext cx="5218718" cy="766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12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#FFFFFF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37" hasCustomPrompt="1"/>
          </p:nvPr>
        </p:nvSpPr>
        <p:spPr>
          <a:xfrm>
            <a:off x="426966" y="2327416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33" hasCustomPrompt="1"/>
          </p:nvPr>
        </p:nvSpPr>
        <p:spPr>
          <a:xfrm>
            <a:off x="426966" y="370402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38" hasCustomPrompt="1"/>
          </p:nvPr>
        </p:nvSpPr>
        <p:spPr>
          <a:xfrm>
            <a:off x="426966" y="5077009"/>
            <a:ext cx="1884859" cy="450882"/>
          </a:xfrm>
          <a:prstGeom prst="rect">
            <a:avLst/>
          </a:prstGeom>
        </p:spPr>
        <p:txBody>
          <a:bodyPr/>
          <a:lstStyle>
            <a:lvl1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FontTx/>
              <a:buChar char="•"/>
              <a:defRPr lang="zh-CN" altLang="en-US"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127000" indent="-127000" algn="l" defTabSz="228600">
              <a:lnSpc>
                <a:spcPct val="150000"/>
              </a:lnSpc>
              <a:spcAft>
                <a:spcPts val="500"/>
              </a:spcAft>
              <a:buSzPct val="125000"/>
              <a:buChar char="•"/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pPr>
            <a:r>
              <a:rPr lang="zh-CN" altLang="en-US" sz="1800" dirty="0"/>
              <a:t>段落标题 </a:t>
            </a:r>
            <a:r>
              <a:rPr lang="en-US" altLang="zh-CN" sz="1800" dirty="0"/>
              <a:t>18</a:t>
            </a:r>
            <a:r>
              <a:rPr lang="zh-CN" altLang="en-US" sz="1800" dirty="0"/>
              <a:t>磅</a:t>
            </a:r>
            <a:endParaRPr lang="zh-CN" altLang="en-US" sz="18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2" name="图表占位符 20"/>
          <p:cNvSpPr>
            <a:spLocks noGrp="1"/>
          </p:cNvSpPr>
          <p:nvPr>
            <p:ph type="chart" sz="quarter" idx="39" hasCustomPrompt="1"/>
          </p:nvPr>
        </p:nvSpPr>
        <p:spPr>
          <a:xfrm>
            <a:off x="6801784" y="1176339"/>
            <a:ext cx="4816526" cy="4117975"/>
          </a:xfrm>
          <a:prstGeom prst="rect">
            <a:avLst/>
          </a:prstGeom>
        </p:spPr>
        <p:txBody>
          <a:bodyPr/>
          <a:lstStyle>
            <a:lvl1pPr marL="0" marR="0" indent="0" algn="ctr" defTabSz="2286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defRPr sz="24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段落标题 </a:t>
            </a:r>
            <a:r>
              <a:rPr kumimoji="1" lang="en-US" altLang="zh-CN" dirty="0"/>
              <a:t>24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双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6754765" y="4996033"/>
            <a:ext cx="4457828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3899" y="4996033"/>
            <a:ext cx="4457828" cy="55282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此处为正文，字体方正兰亭黑，字号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。</a:t>
            </a:r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25" hasCustomPrompt="1"/>
          </p:nvPr>
        </p:nvSpPr>
        <p:spPr>
          <a:xfrm>
            <a:off x="7259429" y="1309146"/>
            <a:ext cx="3496022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3" hasCustomPrompt="1"/>
          </p:nvPr>
        </p:nvSpPr>
        <p:spPr>
          <a:xfrm>
            <a:off x="1704679" y="1309146"/>
            <a:ext cx="3496022" cy="722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 hasCustomPrompt="1"/>
          </p:nvPr>
        </p:nvSpPr>
        <p:spPr>
          <a:xfrm>
            <a:off x="1293491" y="2008738"/>
            <a:ext cx="4318917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6848241" y="2008738"/>
            <a:ext cx="4318917" cy="2821048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algn="ctr">
              <a:buFontTx/>
              <a:buNone/>
              <a:defRPr kumimoji="1" lang="zh-CN" altLang="en-US" sz="80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kumimoji="1" lang="zh-CN" altLang="en-US" dirty="0"/>
              <a:t>点击添加图片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971549" y="273448"/>
            <a:ext cx="9899651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-双图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551533" y="1492258"/>
            <a:ext cx="360829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7" hasCustomPrompt="1"/>
          </p:nvPr>
        </p:nvSpPr>
        <p:spPr>
          <a:xfrm>
            <a:off x="5551533" y="4260936"/>
            <a:ext cx="3608298" cy="368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段落标题 </a:t>
            </a:r>
            <a:r>
              <a:rPr kumimoji="1" lang="en-US" altLang="zh-CN" dirty="0"/>
              <a:t>16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1394279" y="1243013"/>
            <a:ext cx="3419030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sz="800">
                <a:solidFill>
                  <a:schemeClr val="bg1"/>
                </a:solidFill>
              </a:defRPr>
            </a:lvl1pPr>
          </a:lstStyle>
          <a:p>
            <a:pPr marL="317500" lvl="0" indent="-317500" algn="ctr"/>
            <a:r>
              <a:rPr lang="en-US" dirty="0" err="1"/>
              <a:t>点击添加图片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394279" y="4008438"/>
            <a:ext cx="3419030" cy="2233612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 w="12700">
            <a:noFill/>
            <a:miter lim="400000"/>
          </a:ln>
        </p:spPr>
        <p:txBody>
          <a:bodyPr wrap="square" lIns="50800" tIns="540000" rIns="50800" bIns="50800" anchor="ctr">
            <a:noAutofit/>
          </a:bodyPr>
          <a:lstStyle>
            <a:lvl1pPr marL="0" indent="0" algn="ctr">
              <a:buFontTx/>
              <a:buNone/>
              <a:defRPr kumimoji="1" lang="en-US" altLang="en-US" sz="800" b="0" i="0" u="none" strike="noStrike" cap="none" spc="0" baseline="0">
                <a:solidFill>
                  <a:schemeClr val="bg1"/>
                </a:solidFill>
                <a:uFillTx/>
                <a:latin typeface="FZLanTingHei-R-GBK" panose="02000000000000000000" pitchFamily="2" charset="-122"/>
                <a:ea typeface="微软雅黑" panose="020B0503020204020204" pitchFamily="34" charset="-122"/>
                <a:cs typeface="FZLanTingHei-R-GBK" panose="02000000000000000000" pitchFamily="2" charset="-122"/>
                <a:sym typeface="PingFang SC Regular"/>
              </a:defRPr>
            </a:lvl1pPr>
          </a:lstStyle>
          <a:p>
            <a:pPr lvl="0" algn="ctr"/>
            <a:r>
              <a:rPr lang="en-US" dirty="0" err="1"/>
              <a:t>点击添加图片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942" y="193030"/>
            <a:ext cx="827043" cy="36862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1684580" y="6540502"/>
            <a:ext cx="238848" cy="225703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416853" y="325417"/>
            <a:ext cx="6352234" cy="7223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页面主标题 </a:t>
            </a:r>
            <a:r>
              <a:rPr kumimoji="1" lang="en-US" altLang="zh-CN" dirty="0"/>
              <a:t>30</a:t>
            </a:r>
            <a:r>
              <a:rPr kumimoji="1" lang="zh-CN" altLang="en-US" dirty="0"/>
              <a:t>磅</a:t>
            </a:r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551533" y="1877163"/>
            <a:ext cx="5368729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 hasCustomPrompt="1"/>
          </p:nvPr>
        </p:nvSpPr>
        <p:spPr>
          <a:xfrm>
            <a:off x="5551533" y="4645841"/>
            <a:ext cx="5368729" cy="3686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FZLanTingHei-R-GBK" panose="02000000000000000000" pitchFamily="2" charset="-122"/>
                <a:ea typeface="FZLanTingHei-R-GBK" panose="02000000000000000000" pitchFamily="2" charset="-122"/>
              </a:defRPr>
            </a:lvl1pPr>
            <a:lvl3pPr marL="635000" indent="0">
              <a:buNone/>
              <a:defRPr/>
            </a:lvl3pPr>
          </a:lstStyle>
          <a:p>
            <a:pPr lvl="0"/>
            <a:r>
              <a:rPr kumimoji="1" lang="zh-CN" altLang="en-US" dirty="0"/>
              <a:t>  此处为正文，字体方兰亭黑，字号</a:t>
            </a:r>
            <a:r>
              <a:rPr kumimoji="1" lang="en-US" altLang="zh-CN" dirty="0"/>
              <a:t>10</a:t>
            </a:r>
            <a:r>
              <a:rPr kumimoji="1" lang="zh-CN" altLang="en-US" dirty="0"/>
              <a:t>磅，字重</a:t>
            </a:r>
            <a:r>
              <a:rPr kumimoji="1" lang="en-US" altLang="zh-CN" dirty="0"/>
              <a:t>Regular</a:t>
            </a:r>
            <a:r>
              <a:rPr kumimoji="1" lang="zh-CN" altLang="en-US" dirty="0"/>
              <a:t>，行距</a:t>
            </a:r>
            <a:r>
              <a:rPr kumimoji="1" lang="en-US" altLang="zh-CN" dirty="0"/>
              <a:t>1.5</a:t>
            </a:r>
            <a:r>
              <a:rPr kumimoji="1" lang="zh-CN" altLang="en-US" dirty="0"/>
              <a:t>倍，色值</a:t>
            </a:r>
            <a:r>
              <a:rPr kumimoji="1" lang="en-US" altLang="zh-CN" dirty="0"/>
              <a:t>#000000</a:t>
            </a:r>
            <a:r>
              <a:rPr kumimoji="1" lang="zh-CN" altLang="en-US" dirty="0"/>
              <a:t>；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8" Type="http://schemas.openxmlformats.org/officeDocument/2006/relationships/theme" Target="../theme/theme1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58993" y="6540501"/>
            <a:ext cx="267667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</p:sldLayoutIdLst>
  <p:transition spd="med"/>
  <p:hf hdr="0" dt="0"/>
  <p:txStyles>
    <p:titleStyle>
      <a:lvl1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/>
        </a:defRPr>
      </a:lvl1pPr>
      <a:lvl2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/>
        </a:defRPr>
      </a:lvl2pPr>
      <a:lvl3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/>
        </a:defRPr>
      </a:lvl3pPr>
      <a:lvl4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/>
        </a:defRPr>
      </a:lvl4pPr>
      <a:lvl5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/>
        </a:defRPr>
      </a:lvl5pPr>
      <a:lvl6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/>
        </a:defRPr>
      </a:lvl6pPr>
      <a:lvl7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/>
        </a:defRPr>
      </a:lvl7pPr>
      <a:lvl8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/>
        </a:defRPr>
      </a:lvl8pPr>
      <a:lvl9pPr marL="0" marR="0" indent="0" algn="l" defTabSz="228600" rtl="0" latinLnBrk="0">
        <a:lnSpc>
          <a:spcPct val="130000"/>
        </a:lnSpc>
        <a:spcBef>
          <a:spcPts val="0"/>
        </a:spcBef>
        <a:spcAft>
          <a:spcPts val="0"/>
        </a:spcAft>
        <a:buClrTx/>
        <a:buSzTx/>
        <a:buFontTx/>
        <a:buNone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腾讯体 W7"/>
        </a:defRPr>
      </a:lvl9pPr>
    </p:titleStyle>
    <p:bodyStyle>
      <a:lvl1pPr marL="317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/>
        </a:defRPr>
      </a:lvl1pPr>
      <a:lvl2pPr marL="635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/>
        </a:defRPr>
      </a:lvl2pPr>
      <a:lvl3pPr marL="952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/>
        </a:defRPr>
      </a:lvl3pPr>
      <a:lvl4pPr marL="1270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/>
        </a:defRPr>
      </a:lvl4pPr>
      <a:lvl5pPr marL="1587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FZLanTingHei-R-GBK" panose="02000000000000000000" pitchFamily="2" charset="-122"/>
          <a:ea typeface="微软雅黑" panose="020B0503020204020204" pitchFamily="34" charset="-122"/>
          <a:cs typeface="FZLanTingHei-R-GBK" panose="02000000000000000000" pitchFamily="2" charset="-122"/>
          <a:sym typeface="PingFang SC Regular"/>
        </a:defRPr>
      </a:lvl5pPr>
      <a:lvl6pPr marL="1905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6pPr>
      <a:lvl7pPr marL="2222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7pPr>
      <a:lvl8pPr marL="25400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8pPr>
      <a:lvl9pPr marL="2857500" marR="0" indent="-317500" algn="l" defTabSz="228600" latinLnBrk="0">
        <a:lnSpc>
          <a:spcPct val="12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defRPr sz="2600" b="0" i="0" u="none" strike="noStrike" cap="none" spc="0" baseline="0">
          <a:solidFill>
            <a:srgbClr val="000000"/>
          </a:solidFill>
          <a:uFillTx/>
          <a:latin typeface="PingFang SC Regular"/>
          <a:ea typeface="PingFang SC Regular"/>
          <a:cs typeface="PingFang SC Regular"/>
          <a:sym typeface="PingFang SC Regular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7A89F-FEC1-4E4B-84AC-168B38FE269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FBF9C-9445-5C48-9F2B-2B376E4DE65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89.xml"/><Relationship Id="rId14" Type="http://schemas.openxmlformats.org/officeDocument/2006/relationships/image" Target="../media/image39.jpeg"/><Relationship Id="rId13" Type="http://schemas.openxmlformats.org/officeDocument/2006/relationships/image" Target="../media/image38.jpeg"/><Relationship Id="rId12" Type="http://schemas.openxmlformats.org/officeDocument/2006/relationships/image" Target="../media/image37.jpeg"/><Relationship Id="rId11" Type="http://schemas.openxmlformats.org/officeDocument/2006/relationships/image" Target="../media/image36.jpeg"/><Relationship Id="rId10" Type="http://schemas.openxmlformats.org/officeDocument/2006/relationships/image" Target="../media/image35.jpe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89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9.xml"/><Relationship Id="rId2" Type="http://schemas.openxmlformats.org/officeDocument/2006/relationships/image" Target="../media/image44.png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5" Type="http://schemas.openxmlformats.org/officeDocument/2006/relationships/slideLayout" Target="../slideLayouts/slideLayout102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2" Type="http://schemas.openxmlformats.org/officeDocument/2006/relationships/slideLayout" Target="../slideLayouts/slideLayout89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9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0" y="10532"/>
            <a:ext cx="5384005" cy="6836938"/>
          </a:xfrm>
          <a:prstGeom prst="rect">
            <a:avLst/>
          </a:prstGeom>
        </p:spPr>
      </p:pic>
      <p:sp>
        <p:nvSpPr>
          <p:cNvPr id="274" name="形状"/>
          <p:cNvSpPr/>
          <p:nvPr/>
        </p:nvSpPr>
        <p:spPr>
          <a:xfrm>
            <a:off x="795" y="447"/>
            <a:ext cx="9966165" cy="6857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7526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52D9">
              <a:alpha val="5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5" name="形状"/>
          <p:cNvSpPr/>
          <p:nvPr/>
        </p:nvSpPr>
        <p:spPr>
          <a:xfrm>
            <a:off x="1" y="10531"/>
            <a:ext cx="8707120" cy="6857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84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zh-CN" alt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6" name="PPT标题文本"/>
          <p:cNvSpPr txBox="1"/>
          <p:nvPr/>
        </p:nvSpPr>
        <p:spPr>
          <a:xfrm>
            <a:off x="679389" y="1830592"/>
            <a:ext cx="7104503" cy="1025083"/>
          </a:xfrm>
          <a:prstGeom prst="rect">
            <a:avLst/>
          </a:prstGeom>
          <a:ln w="12700">
            <a:miter lim="400000"/>
          </a:ln>
        </p:spPr>
        <p:txBody>
          <a:bodyPr wrap="none" lIns="25397" tIns="25397" rIns="25397" bIns="25397" anchor="ctr">
            <a:spAutoFit/>
          </a:bodyPr>
          <a:lstStyle>
            <a:lvl1pPr algn="l">
              <a:defRPr sz="1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412750" hangingPunct="0">
              <a:lnSpc>
                <a:spcPct val="150000"/>
              </a:lnSpc>
            </a:pPr>
            <a:r>
              <a:rPr lang="zh-CN" altLang="en-US" sz="5000" kern="0" dirty="0">
                <a:latin typeface="黑体" panose="02010609060101010101" pitchFamily="49" charset="-122"/>
                <a:ea typeface="黑体" panose="02010609060101010101" pitchFamily="49" charset="-122"/>
              </a:rPr>
              <a:t>非接触式掌静脉识别技术</a:t>
            </a:r>
            <a:endParaRPr sz="5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PPT标题文本"/>
          <p:cNvSpPr txBox="1"/>
          <p:nvPr/>
        </p:nvSpPr>
        <p:spPr>
          <a:xfrm>
            <a:off x="799034" y="3057510"/>
            <a:ext cx="2513503" cy="518726"/>
          </a:xfrm>
          <a:prstGeom prst="rect">
            <a:avLst/>
          </a:prstGeom>
          <a:ln w="12700">
            <a:miter lim="400000"/>
          </a:ln>
        </p:spPr>
        <p:txBody>
          <a:bodyPr wrap="none" lIns="25397" tIns="25397" rIns="25397" bIns="25397" anchor="ctr">
            <a:spAutoFit/>
          </a:bodyPr>
          <a:lstStyle>
            <a:lvl1pPr algn="l">
              <a:defRPr sz="1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412750" hangingPunct="0">
              <a:lnSpc>
                <a:spcPct val="150000"/>
              </a:lnSpc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识别皮下静脉血管</a:t>
            </a:r>
            <a:endParaRPr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PPT标题文本"/>
          <p:cNvSpPr txBox="1"/>
          <p:nvPr/>
        </p:nvSpPr>
        <p:spPr>
          <a:xfrm>
            <a:off x="842363" y="3743098"/>
            <a:ext cx="1821005" cy="1626721"/>
          </a:xfrm>
          <a:prstGeom prst="rect">
            <a:avLst/>
          </a:prstGeom>
          <a:ln w="12700">
            <a:miter lim="400000"/>
          </a:ln>
        </p:spPr>
        <p:txBody>
          <a:bodyPr wrap="none" lIns="25397" tIns="25397" rIns="25397" bIns="25397" anchor="ctr">
            <a:spAutoFit/>
          </a:bodyPr>
          <a:lstStyle>
            <a:lvl1pPr algn="l">
              <a:defRPr sz="1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marL="685800" indent="-685800" defTabSz="412750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易识别 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defTabSz="412750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抗干扰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indent="-685800" defTabSz="412750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高安全</a:t>
            </a:r>
            <a:endParaRPr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PPT标题文本"/>
          <p:cNvSpPr txBox="1"/>
          <p:nvPr/>
        </p:nvSpPr>
        <p:spPr>
          <a:xfrm>
            <a:off x="1583842" y="666561"/>
            <a:ext cx="51355" cy="518726"/>
          </a:xfrm>
          <a:prstGeom prst="rect">
            <a:avLst/>
          </a:prstGeom>
          <a:ln w="12700">
            <a:miter lim="400000"/>
          </a:ln>
        </p:spPr>
        <p:txBody>
          <a:bodyPr wrap="none" lIns="25397" tIns="25397" rIns="25397" bIns="25397" anchor="ctr">
            <a:spAutoFit/>
          </a:bodyPr>
          <a:lstStyle>
            <a:lvl1pPr algn="l">
              <a:defRPr sz="1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412750" hangingPunct="0">
              <a:lnSpc>
                <a:spcPct val="150000"/>
              </a:lnSpc>
            </a:pPr>
            <a:endParaRPr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8" y="395081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掌静脉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园区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35979" y="1656932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系统概述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0487" y="1881760"/>
            <a:ext cx="9899651" cy="6082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indent="2286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无卡消费系统采用先进掌静脉取代传统的现金、票证、纸卡等，适用于学校、单位、工厂、商场等餐厅、食堂及各类掌静脉系统管理。即用掌静脉实现就餐管理功能。金融级的支付安全保障体系让您更加放心。</a:t>
            </a:r>
            <a:endParaRPr lang="zh-CN" altLang="en-US" sz="1400" dirty="0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17559" y="276187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核心优势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19597" y="2714831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系统架构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60487" y="991144"/>
            <a:ext cx="3550721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无卡消费系统方案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248727" y="1128040"/>
            <a:ext cx="0" cy="344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>
            <a:spLocks noChangeAspect="1"/>
          </p:cNvSpPr>
          <p:nvPr/>
        </p:nvSpPr>
        <p:spPr>
          <a:xfrm>
            <a:off x="6817559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支持预定、退订，避免饭菜浪费</a:t>
            </a:r>
            <a:endParaRPr kumimoji="1"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>
            <a:spLocks noChangeAspect="1"/>
          </p:cNvSpPr>
          <p:nvPr/>
        </p:nvSpPr>
        <p:spPr>
          <a:xfrm>
            <a:off x="9289098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刷手支付，高效、便捷，避免发卡、不卡</a:t>
            </a:r>
            <a:endParaRPr kumimoji="1"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餐厅架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728" y="3446137"/>
            <a:ext cx="2660650" cy="1988820"/>
          </a:xfrm>
          <a:prstGeom prst="rect">
            <a:avLst/>
          </a:prstGeom>
        </p:spPr>
      </p:pic>
      <p:pic>
        <p:nvPicPr>
          <p:cNvPr id="5" name="图片 4" descr="微信图片_20230306165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23" y="3790307"/>
            <a:ext cx="1943100" cy="1424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8" y="395081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掌静脉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政务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35979" y="1656932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系统概述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0487" y="1881760"/>
            <a:ext cx="9899651" cy="6082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indent="2286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atin typeface="思源黑体 CN Light" panose="020B0300000000000000" charset="-122"/>
                <a:ea typeface="思源黑体 CN Light" panose="020B0300000000000000" charset="-122"/>
              </a:rPr>
              <a:t>面向党政机关、涉密单位计算机和网络保密管理，开发集“身份鉴别、访问控制、数据可溯”等技术要求的生物识别登录安全与文件保护系统，保障安全便捷的前提下，助力信息安全保密管理。</a:t>
            </a:r>
            <a:endParaRPr lang="zh-CN" altLang="en-US" sz="1400" dirty="0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17559" y="276187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核心优势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19597" y="2714831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系统架构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60487" y="991144"/>
            <a:ext cx="3550721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生物认证系统方案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248727" y="1128040"/>
            <a:ext cx="0" cy="344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>
            <a:spLocks noChangeAspect="1"/>
          </p:cNvSpPr>
          <p:nvPr/>
        </p:nvSpPr>
        <p:spPr>
          <a:xfrm>
            <a:off x="6817558" y="3446137"/>
            <a:ext cx="2247227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安全可靠：多维生物信息认证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>
            <a:spLocks noChangeAspect="1"/>
          </p:cNvSpPr>
          <p:nvPr/>
        </p:nvSpPr>
        <p:spPr>
          <a:xfrm>
            <a:off x="9289098" y="3446137"/>
            <a:ext cx="2247228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安全高效：省去繁琐密码等认证，单点登录</a:t>
            </a:r>
            <a:endParaRPr kumimoji="1"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 descr="C:\Users\dell\Desktop\图片3.png图片3"/>
          <p:cNvPicPr/>
          <p:nvPr/>
        </p:nvPicPr>
        <p:blipFill>
          <a:blip r:embed="rId1"/>
          <a:srcRect t="65" b="65"/>
          <a:stretch>
            <a:fillRect/>
          </a:stretch>
        </p:blipFill>
        <p:spPr>
          <a:xfrm>
            <a:off x="1360487" y="3301681"/>
            <a:ext cx="3907790" cy="245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8" y="395081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掌静脉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教育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35979" y="1656932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系统概述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0487" y="1881760"/>
            <a:ext cx="9899651" cy="6082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indent="2286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atin typeface="思源黑体 CN Light" panose="020B0300000000000000" charset="-122"/>
                <a:ea typeface="思源黑体 CN Light" panose="020B0300000000000000" charset="-122"/>
                <a:sym typeface="+mn-ea"/>
              </a:rPr>
              <a:t>基于自主研发的掌静脉识别算法，实现考生的信息提取。身份验证、数据管理等功能，精准、便捷地完成考生信息的有效核验。同时，由于提前录入信息，避免考生因丢失有效证件而无法参加考试。</a:t>
            </a:r>
            <a:endParaRPr lang="zh-CN" altLang="en-US" sz="1400" dirty="0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17559" y="276187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核心优势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19597" y="2714831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系统架构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60487" y="991144"/>
            <a:ext cx="3550721" cy="943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考生身份认证方案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248727" y="1128040"/>
            <a:ext cx="0" cy="344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6987"/>
          <a:stretch>
            <a:fillRect/>
          </a:stretch>
        </p:blipFill>
        <p:spPr>
          <a:xfrm>
            <a:off x="2040335" y="2874350"/>
            <a:ext cx="2851785" cy="3241040"/>
          </a:xfrm>
          <a:prstGeom prst="rect">
            <a:avLst/>
          </a:prstGeom>
        </p:spPr>
      </p:pic>
      <p:sp>
        <p:nvSpPr>
          <p:cNvPr id="5" name="矩形 4"/>
          <p:cNvSpPr>
            <a:spLocks noChangeAspect="1"/>
          </p:cNvSpPr>
          <p:nvPr/>
        </p:nvSpPr>
        <p:spPr>
          <a:xfrm>
            <a:off x="6817559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“</a:t>
            </a: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人证合一</a:t>
            </a:r>
            <a:r>
              <a: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”</a:t>
            </a: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，采集阶段屏蔽</a:t>
            </a:r>
            <a:r>
              <a: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“</a:t>
            </a: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枪手</a:t>
            </a:r>
            <a:r>
              <a: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”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>
            <a:off x="9289098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“</a:t>
            </a: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二代身份证</a:t>
            </a:r>
            <a:r>
              <a: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掌静脉</a:t>
            </a:r>
            <a:r>
              <a:rPr lang="en-US" altLang="zh-CN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”</a:t>
            </a: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双重安全认证</a:t>
            </a:r>
            <a:endParaRPr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6844488" y="4758966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支持联网和脱机验证方式</a:t>
            </a:r>
            <a:endParaRPr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9289098" y="4711606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后台记录查询，便于后期数据回溯</a:t>
            </a:r>
            <a:endParaRPr kumimoji="1"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8" y="395081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掌静脉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公检法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35979" y="1656932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系统概述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0487" y="1881760"/>
            <a:ext cx="9899651" cy="6082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indent="2286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400" b="0" dirty="0">
                <a:solidFill>
                  <a:schemeClr val="tx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枪弹管理系统是一套针对公务用枪管理工作为特点，集枪弹库规划设计及建设，用枪审批、枪弹管理、多级网络监控等多种功能于一体。生物识别认证，做到安全可靠，取代了过去繁琐的人工管理操作，使公务用枪的管理使用更加规范、科学化。</a:t>
            </a:r>
            <a:endParaRPr lang="zh-CN" altLang="en-US" sz="1400" dirty="0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17559" y="276187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核心优势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19597" y="2714831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系统架构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60487" y="991144"/>
            <a:ext cx="3711243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智能枪弹管理解决方案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248727" y="1128040"/>
            <a:ext cx="0" cy="344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>
            <a:spLocks noChangeAspect="1"/>
          </p:cNvSpPr>
          <p:nvPr/>
        </p:nvSpPr>
        <p:spPr>
          <a:xfrm>
            <a:off x="6817559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静脉认证，确保认证唯一性</a:t>
            </a:r>
            <a:endParaRPr lang="en-US" altLang="zh-CN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>
            <a:off x="9289098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数据加密，防止数据虚假或伪造篡改授权</a:t>
            </a:r>
            <a:endParaRPr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6844488" y="4758966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掌静脉枪弹柜，一体化设计</a:t>
            </a:r>
            <a:endParaRPr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9289098" y="4711606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系统成熟稳定，畅销海外</a:t>
            </a:r>
            <a:endParaRPr kumimoji="1"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 descr="C:\Users\XWP\Desktop\枪弹柜架构图.png枪弹柜架构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25270" y="3301365"/>
            <a:ext cx="3524250" cy="2938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8" y="395081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掌静脉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交通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35979" y="1656932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系统概述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0487" y="1881760"/>
            <a:ext cx="9899651" cy="6082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indent="2286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基于生物特征的身份识别技术在地铁、公交广发应用，并且用户体验、市场反馈良好。相比于其他身份认证方式，静脉识别更符合大场景下使用时的人机交互场景，并且静脉识别弥补了指纹识别的缺陷、卡码脸的低效率。</a:t>
            </a:r>
            <a:endParaRPr lang="zh-CN" altLang="en-US" sz="1400" dirty="0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17559" y="276187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核心优势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19597" y="2714831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系统架构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60487" y="991144"/>
            <a:ext cx="3711243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轨道交通系统刷掌解决方案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248727" y="1128040"/>
            <a:ext cx="0" cy="344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>
            <a:spLocks noChangeAspect="1"/>
          </p:cNvSpPr>
          <p:nvPr/>
        </p:nvSpPr>
        <p:spPr>
          <a:xfrm>
            <a:off x="6817559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静脉活体识别认证，安全性与精准度极高</a:t>
            </a:r>
            <a:endParaRPr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7" name="矩形 6"/>
          <p:cNvSpPr>
            <a:spLocks noChangeAspect="1"/>
          </p:cNvSpPr>
          <p:nvPr/>
        </p:nvSpPr>
        <p:spPr>
          <a:xfrm>
            <a:off x="9289098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无接触式识别，适应人群的地铁乘坐需求</a:t>
            </a:r>
            <a:endParaRPr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6844488" y="4758966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可联网、可脱机使用，加快识别速度</a:t>
            </a:r>
            <a:endParaRPr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9289098" y="4711606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思源黑体 CN Light" panose="020B0300000000000000" charset="-122"/>
                <a:sym typeface="+mn-ea"/>
              </a:rPr>
              <a:t>识别速度极快，满足高峰客流通过需要</a:t>
            </a:r>
            <a:endParaRPr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思源黑体 CN Light" panose="020B0300000000000000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19597" y="3227059"/>
            <a:ext cx="5337175" cy="2521373"/>
            <a:chOff x="703" y="1948"/>
            <a:chExt cx="18077" cy="8540"/>
          </a:xfrm>
        </p:grpSpPr>
        <p:sp>
          <p:nvSpPr>
            <p:cNvPr id="10" name="矩形: 圆角 1"/>
            <p:cNvSpPr/>
            <p:nvPr/>
          </p:nvSpPr>
          <p:spPr>
            <a:xfrm>
              <a:off x="9325" y="1948"/>
              <a:ext cx="9455" cy="854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22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1" name="组合 3"/>
            <p:cNvGrpSpPr/>
            <p:nvPr/>
          </p:nvGrpSpPr>
          <p:grpSpPr>
            <a:xfrm>
              <a:off x="703" y="2185"/>
              <a:ext cx="3028" cy="2245"/>
              <a:chOff x="922598" y="776534"/>
              <a:chExt cx="3211552" cy="2182675"/>
            </a:xfrm>
          </p:grpSpPr>
          <p:grpSp>
            <p:nvGrpSpPr>
              <p:cNvPr id="88" name="组合 4"/>
              <p:cNvGrpSpPr/>
              <p:nvPr/>
            </p:nvGrpSpPr>
            <p:grpSpPr>
              <a:xfrm>
                <a:off x="922598" y="776534"/>
                <a:ext cx="2858133" cy="1190637"/>
                <a:chOff x="589917" y="4737733"/>
                <a:chExt cx="3376633" cy="1634504"/>
              </a:xfrm>
            </p:grpSpPr>
            <p:pic>
              <p:nvPicPr>
                <p:cNvPr id="90" name="图片 89"/>
                <p:cNvPicPr>
                  <a:picLocks noChangeAspect="1"/>
                </p:cNvPicPr>
                <p:nvPr/>
              </p:nvPicPr>
              <p:blipFill rotWithShape="1">
                <a:blip r:embed="rId1"/>
                <a:srcRect l="16251" t="2962" r="13876" b="8210"/>
                <a:stretch>
                  <a:fillRect/>
                </a:stretch>
              </p:blipFill>
              <p:spPr>
                <a:xfrm>
                  <a:off x="735385" y="4737733"/>
                  <a:ext cx="848954" cy="63901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91" name="图片 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64497" y="4863637"/>
                  <a:ext cx="2102053" cy="147965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92" name="Picture 2" descr="Rockchip RK3399(K)を搭載した省電力3.5インチSBC、Kontron「3.5″-SBC-R39」 - エルミタージュ秋葉原"/>
                <p:cNvPicPr>
                  <a:picLocks noChangeAspect="1"/>
                </p:cNvPicPr>
                <p:nvPr/>
              </p:nvPicPr>
              <p:blipFill>
                <a:blip r:embed="rId3"/>
                <a:srcRect l="1321" t="15649" r="1514" b="23865"/>
                <a:stretch>
                  <a:fillRect/>
                </a:stretch>
              </p:blipFill>
              <p:spPr>
                <a:xfrm>
                  <a:off x="589917" y="5835870"/>
                  <a:ext cx="1146366" cy="53636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93" name="箭头: 下 9"/>
                <p:cNvSpPr/>
                <p:nvPr/>
              </p:nvSpPr>
              <p:spPr>
                <a:xfrm>
                  <a:off x="1119277" y="5424999"/>
                  <a:ext cx="81440" cy="260227"/>
                </a:xfrm>
                <a:prstGeom prst="downArrow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箭头: 下 10"/>
                <p:cNvSpPr/>
                <p:nvPr/>
              </p:nvSpPr>
              <p:spPr>
                <a:xfrm rot="16045891">
                  <a:off x="1755720" y="5473499"/>
                  <a:ext cx="83405" cy="259981"/>
                </a:xfrm>
                <a:prstGeom prst="downArrow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" name="文本框 5"/>
              <p:cNvSpPr txBox="1"/>
              <p:nvPr/>
            </p:nvSpPr>
            <p:spPr>
              <a:xfrm>
                <a:off x="1711800" y="2051901"/>
                <a:ext cx="2422350" cy="9073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掌静脉闸机</a:t>
                </a:r>
                <a:r>
                  <a:rPr lang="en-US" altLang="zh-CN" sz="6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zh-CN" altLang="en-US" sz="6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3285" y="2933"/>
              <a:ext cx="673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435" y="5965"/>
              <a:ext cx="105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435" y="8938"/>
              <a:ext cx="523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3930" y="2903"/>
              <a:ext cx="28" cy="600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930" y="5965"/>
              <a:ext cx="483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8" descr="全面的机架服务器产品组合,满足数据中心高效能和绿色计算需求-中科曙光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5" y="5638"/>
              <a:ext cx="1283" cy="72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2" name="Picture 10" descr="TP-Link Wi-Fi 6無線LAN路由器AX5400網格WIFI USB 3.0端口INEMESH支持IPOE  IPv6兼容3年保修ARCHER-AX73 - TP-Link Wi-Fi 6 無線LANルーター AX5400 メッシュWiFi  USB3.0ポートOneMesh対応 IPoE IPv6対応 3年保証 ARCHER-AX73 - 日本露天購物 - Ruten Japan"/>
            <p:cNvPicPr>
              <a:picLocks noChangeAspect="1"/>
            </p:cNvPicPr>
            <p:nvPr/>
          </p:nvPicPr>
          <p:blipFill>
            <a:blip r:embed="rId5"/>
            <a:srcRect l="9608" t="24260" r="13826" b="24028"/>
            <a:stretch>
              <a:fillRect/>
            </a:stretch>
          </p:blipFill>
          <p:spPr>
            <a:xfrm>
              <a:off x="8083" y="5655"/>
              <a:ext cx="845" cy="57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3" name="Picture 12" descr="百兆交换机和千兆交换机的区别- 泪雪网"/>
            <p:cNvPicPr>
              <a:picLocks noChangeAspect="1"/>
            </p:cNvPicPr>
            <p:nvPr/>
          </p:nvPicPr>
          <p:blipFill>
            <a:blip r:embed="rId6"/>
            <a:srcRect l="6554" t="16919" r="2" b="15987"/>
            <a:stretch>
              <a:fillRect/>
            </a:stretch>
          </p:blipFill>
          <p:spPr>
            <a:xfrm>
              <a:off x="4588" y="5785"/>
              <a:ext cx="820" cy="39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4" name="Picture 14" descr="数据库动态脱敏系统-产品中心-中安威士_数据库_防火墙_大数据_安全_加密_审计_静态_动态_脱敏_系统"/>
            <p:cNvPicPr>
              <a:picLocks noChangeAspect="1"/>
            </p:cNvPicPr>
            <p:nvPr/>
          </p:nvPicPr>
          <p:blipFill>
            <a:blip r:embed="rId7"/>
            <a:srcRect l="9285" t="17436" r="11853" b="17690"/>
            <a:stretch>
              <a:fillRect/>
            </a:stretch>
          </p:blipFill>
          <p:spPr>
            <a:xfrm>
              <a:off x="6315" y="7360"/>
              <a:ext cx="990" cy="81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" name="Picture 16" descr="ç”µè„&amp;#39;ç±»åž‹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5" y="4008"/>
              <a:ext cx="920" cy="74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6" name="直接连接符 25"/>
            <p:cNvCxnSpPr/>
            <p:nvPr/>
          </p:nvCxnSpPr>
          <p:spPr>
            <a:xfrm>
              <a:off x="5520" y="5983"/>
              <a:ext cx="5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488" y="5985"/>
              <a:ext cx="5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785" y="6815"/>
              <a:ext cx="13" cy="40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798" y="4895"/>
              <a:ext cx="0" cy="6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7"/>
            <p:cNvSpPr txBox="1"/>
            <p:nvPr/>
          </p:nvSpPr>
          <p:spPr>
            <a:xfrm>
              <a:off x="4378" y="6360"/>
              <a:ext cx="1305" cy="124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前置交换机</a:t>
              </a:r>
              <a:endParaRPr lang="zh-CN" altLang="en-US" sz="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1" name="文本框 28"/>
            <p:cNvSpPr txBox="1"/>
            <p:nvPr/>
          </p:nvSpPr>
          <p:spPr>
            <a:xfrm>
              <a:off x="5762" y="8198"/>
              <a:ext cx="2063" cy="8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掌静脉站点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" name="文本框 29"/>
            <p:cNvSpPr txBox="1"/>
            <p:nvPr/>
          </p:nvSpPr>
          <p:spPr>
            <a:xfrm>
              <a:off x="6009" y="6359"/>
              <a:ext cx="1817" cy="5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前置服务器</a:t>
              </a:r>
              <a:endParaRPr lang="zh-CN" altLang="en-US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5" name="文本框 30"/>
            <p:cNvSpPr txBox="1"/>
            <p:nvPr/>
          </p:nvSpPr>
          <p:spPr>
            <a:xfrm>
              <a:off x="8043" y="6403"/>
              <a:ext cx="902" cy="124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路由器</a:t>
              </a:r>
              <a:endParaRPr lang="zh-CN" altLang="en-US" sz="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6" name="文本框 21503"/>
            <p:cNvSpPr txBox="1"/>
            <p:nvPr/>
          </p:nvSpPr>
          <p:spPr>
            <a:xfrm>
              <a:off x="7037" y="4008"/>
              <a:ext cx="1891" cy="8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客户机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(</a:t>
              </a: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兼注册机</a:t>
              </a:r>
              <a:r>
                <a:rPr lang="en-US" altLang="zh-CN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)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9085" y="6038"/>
              <a:ext cx="1868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1088" y="3035"/>
              <a:ext cx="28" cy="600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1115" y="3063"/>
              <a:ext cx="105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21510"/>
            <p:cNvSpPr txBox="1"/>
            <p:nvPr/>
          </p:nvSpPr>
          <p:spPr>
            <a:xfrm>
              <a:off x="9418" y="5433"/>
              <a:ext cx="1407" cy="9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高速宽带</a:t>
              </a:r>
              <a:endParaRPr lang="zh-CN" altLang="en-US" sz="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41" name="组合 21511"/>
            <p:cNvGrpSpPr/>
            <p:nvPr/>
          </p:nvGrpSpPr>
          <p:grpSpPr>
            <a:xfrm>
              <a:off x="703" y="5175"/>
              <a:ext cx="3028" cy="2245"/>
              <a:chOff x="922598" y="776534"/>
              <a:chExt cx="3211552" cy="2182675"/>
            </a:xfrm>
          </p:grpSpPr>
          <p:grpSp>
            <p:nvGrpSpPr>
              <p:cNvPr id="81" name="组合 21512"/>
              <p:cNvGrpSpPr/>
              <p:nvPr/>
            </p:nvGrpSpPr>
            <p:grpSpPr>
              <a:xfrm>
                <a:off x="922598" y="776534"/>
                <a:ext cx="2858133" cy="1190637"/>
                <a:chOff x="589917" y="4737733"/>
                <a:chExt cx="3376633" cy="1634504"/>
              </a:xfrm>
            </p:grpSpPr>
            <p:pic>
              <p:nvPicPr>
                <p:cNvPr id="83" name="图片 82"/>
                <p:cNvPicPr>
                  <a:picLocks noChangeAspect="1"/>
                </p:cNvPicPr>
                <p:nvPr/>
              </p:nvPicPr>
              <p:blipFill rotWithShape="1">
                <a:blip r:embed="rId1"/>
                <a:srcRect l="16251" t="2962" r="13876" b="8210"/>
                <a:stretch>
                  <a:fillRect/>
                </a:stretch>
              </p:blipFill>
              <p:spPr>
                <a:xfrm>
                  <a:off x="735385" y="4737733"/>
                  <a:ext cx="848954" cy="63901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84" name="图片 2151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64497" y="4863637"/>
                  <a:ext cx="2102053" cy="147965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85" name="Picture 2" descr="Rockchip RK3399(K)を搭載した省電力3.5インチSBC、Kontron「3.5″-SBC-R39」 - エルミタージュ秋葉原"/>
                <p:cNvPicPr>
                  <a:picLocks noChangeAspect="1"/>
                </p:cNvPicPr>
                <p:nvPr/>
              </p:nvPicPr>
              <p:blipFill>
                <a:blip r:embed="rId3"/>
                <a:srcRect l="1321" t="15649" r="1514" b="23865"/>
                <a:stretch>
                  <a:fillRect/>
                </a:stretch>
              </p:blipFill>
              <p:spPr>
                <a:xfrm>
                  <a:off x="589917" y="5835870"/>
                  <a:ext cx="1146366" cy="53636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86" name="箭头: 下 21517"/>
                <p:cNvSpPr/>
                <p:nvPr/>
              </p:nvSpPr>
              <p:spPr>
                <a:xfrm>
                  <a:off x="1119277" y="5424999"/>
                  <a:ext cx="81440" cy="260227"/>
                </a:xfrm>
                <a:prstGeom prst="downArrow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箭头: 下 21518"/>
                <p:cNvSpPr/>
                <p:nvPr/>
              </p:nvSpPr>
              <p:spPr>
                <a:xfrm rot="16045891">
                  <a:off x="1755720" y="5473499"/>
                  <a:ext cx="83405" cy="259981"/>
                </a:xfrm>
                <a:prstGeom prst="downArrow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文本框 21513"/>
              <p:cNvSpPr txBox="1"/>
              <p:nvPr/>
            </p:nvSpPr>
            <p:spPr>
              <a:xfrm>
                <a:off x="1711800" y="2051901"/>
                <a:ext cx="2422350" cy="9073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掌静脉闸机</a:t>
                </a:r>
                <a:r>
                  <a:rPr lang="en-US" altLang="zh-CN" sz="6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zh-CN" altLang="en-US" sz="6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42" name="组合 21519"/>
            <p:cNvGrpSpPr/>
            <p:nvPr/>
          </p:nvGrpSpPr>
          <p:grpSpPr>
            <a:xfrm>
              <a:off x="703" y="8165"/>
              <a:ext cx="3028" cy="1845"/>
              <a:chOff x="922598" y="776534"/>
              <a:chExt cx="3211552" cy="1795635"/>
            </a:xfrm>
          </p:grpSpPr>
          <p:grpSp>
            <p:nvGrpSpPr>
              <p:cNvPr id="74" name="组合 21520"/>
              <p:cNvGrpSpPr/>
              <p:nvPr/>
            </p:nvGrpSpPr>
            <p:grpSpPr>
              <a:xfrm>
                <a:off x="922598" y="776534"/>
                <a:ext cx="2858133" cy="1190637"/>
                <a:chOff x="589917" y="4737733"/>
                <a:chExt cx="3376633" cy="1634504"/>
              </a:xfrm>
            </p:grpSpPr>
            <p:pic>
              <p:nvPicPr>
                <p:cNvPr id="76" name="图片 75"/>
                <p:cNvPicPr>
                  <a:picLocks noChangeAspect="1"/>
                </p:cNvPicPr>
                <p:nvPr/>
              </p:nvPicPr>
              <p:blipFill rotWithShape="1">
                <a:blip r:embed="rId1"/>
                <a:srcRect l="16251" t="2962" r="13876" b="8210"/>
                <a:stretch>
                  <a:fillRect/>
                </a:stretch>
              </p:blipFill>
              <p:spPr>
                <a:xfrm>
                  <a:off x="735385" y="4737733"/>
                  <a:ext cx="848954" cy="639017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77" name="图片 2152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64497" y="4863637"/>
                  <a:ext cx="2102053" cy="147965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78" name="Picture 2" descr="Rockchip RK3399(K)を搭載した省電力3.5インチSBC、Kontron「3.5″-SBC-R39」 - エルミタージュ秋葉原"/>
                <p:cNvPicPr>
                  <a:picLocks noChangeAspect="1"/>
                </p:cNvPicPr>
                <p:nvPr/>
              </p:nvPicPr>
              <p:blipFill>
                <a:blip r:embed="rId10"/>
                <a:srcRect l="1321" t="15649" r="1514" b="23865"/>
                <a:stretch>
                  <a:fillRect/>
                </a:stretch>
              </p:blipFill>
              <p:spPr>
                <a:xfrm>
                  <a:off x="589917" y="5835870"/>
                  <a:ext cx="1146366" cy="53636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79" name="箭头: 下 21525"/>
                <p:cNvSpPr/>
                <p:nvPr/>
              </p:nvSpPr>
              <p:spPr>
                <a:xfrm>
                  <a:off x="1119277" y="5426011"/>
                  <a:ext cx="81440" cy="260610"/>
                </a:xfrm>
                <a:prstGeom prst="downArrow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箭头: 下 21526"/>
                <p:cNvSpPr/>
                <p:nvPr/>
              </p:nvSpPr>
              <p:spPr>
                <a:xfrm rot="16045891">
                  <a:off x="1757329" y="5473104"/>
                  <a:ext cx="80188" cy="259981"/>
                </a:xfrm>
                <a:prstGeom prst="downArrow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文本框 21521"/>
              <p:cNvSpPr txBox="1"/>
              <p:nvPr/>
            </p:nvSpPr>
            <p:spPr>
              <a:xfrm>
                <a:off x="1711800" y="2051310"/>
                <a:ext cx="2422350" cy="5208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6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掌静脉闸机</a:t>
                </a:r>
                <a:r>
                  <a:rPr lang="en-US" altLang="zh-CN" sz="6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zh-CN" altLang="en-US" sz="6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43" name="Picture 16" descr="ç”µè„&amp;#39;ç±»åž‹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10" y="2578"/>
              <a:ext cx="1203" cy="96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4" name="文本框 21528"/>
            <p:cNvSpPr txBox="1"/>
            <p:nvPr/>
          </p:nvSpPr>
          <p:spPr>
            <a:xfrm>
              <a:off x="13743" y="2849"/>
              <a:ext cx="1738" cy="6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业务系统</a:t>
              </a:r>
              <a:endParaRPr lang="zh-CN" altLang="en-US" sz="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1088" y="9028"/>
              <a:ext cx="105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8" descr="全面的机架服务器产品组合,满足数据中心高效能和绿色计算需求-中科曙光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45" y="8628"/>
              <a:ext cx="1283" cy="7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7" name="文本框 21531"/>
            <p:cNvSpPr txBox="1"/>
            <p:nvPr/>
          </p:nvSpPr>
          <p:spPr>
            <a:xfrm>
              <a:off x="11891" y="9388"/>
              <a:ext cx="2392" cy="8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掌静脉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统一认证服务器</a:t>
              </a:r>
              <a:endParaRPr lang="zh-CN" altLang="en-US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48" name="组合 21532"/>
            <p:cNvGrpSpPr/>
            <p:nvPr/>
          </p:nvGrpSpPr>
          <p:grpSpPr>
            <a:xfrm>
              <a:off x="14780" y="5735"/>
              <a:ext cx="1645" cy="911"/>
              <a:chOff x="8856261" y="3540824"/>
              <a:chExt cx="1157933" cy="691836"/>
            </a:xfrm>
          </p:grpSpPr>
          <p:pic>
            <p:nvPicPr>
              <p:cNvPr id="72" name="Picture 20" descr="联想Lenovo ThinkSystem SN850刀片服务器英特尔志强四处理器可高度组合的"/>
              <p:cNvPicPr>
                <a:picLocks noChangeAspect="1"/>
              </p:cNvPicPr>
              <p:nvPr/>
            </p:nvPicPr>
            <p:blipFill>
              <a:blip r:embed="rId12"/>
              <a:srcRect t="25555" b="30019"/>
              <a:stretch>
                <a:fillRect/>
              </a:stretch>
            </p:blipFill>
            <p:spPr>
              <a:xfrm>
                <a:off x="8946369" y="3540824"/>
                <a:ext cx="900606" cy="40011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3" name="文本框 21534"/>
              <p:cNvSpPr txBox="1"/>
              <p:nvPr/>
            </p:nvSpPr>
            <p:spPr>
              <a:xfrm>
                <a:off x="8856261" y="3932168"/>
                <a:ext cx="1157933" cy="3004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认证服务器</a:t>
                </a:r>
                <a:r>
                  <a:rPr lang="en-US" altLang="zh-CN" sz="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endParaRPr lang="en-US" altLang="zh-CN" sz="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49" name="组合 21535"/>
            <p:cNvGrpSpPr/>
            <p:nvPr/>
          </p:nvGrpSpPr>
          <p:grpSpPr>
            <a:xfrm>
              <a:off x="14780" y="6935"/>
              <a:ext cx="1645" cy="910"/>
              <a:chOff x="8856261" y="3540824"/>
              <a:chExt cx="1157933" cy="692458"/>
            </a:xfrm>
          </p:grpSpPr>
          <p:pic>
            <p:nvPicPr>
              <p:cNvPr id="70" name="Picture 20" descr="联想Lenovo ThinkSystem SN850刀片服务器英特尔志强四处理器可高度组合的"/>
              <p:cNvPicPr>
                <a:picLocks noChangeAspect="1"/>
              </p:cNvPicPr>
              <p:nvPr/>
            </p:nvPicPr>
            <p:blipFill>
              <a:blip r:embed="rId13"/>
              <a:srcRect t="25555" b="30019"/>
              <a:stretch>
                <a:fillRect/>
              </a:stretch>
            </p:blipFill>
            <p:spPr>
              <a:xfrm>
                <a:off x="8946369" y="3540824"/>
                <a:ext cx="900606" cy="40011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71" name="文本框 21537"/>
              <p:cNvSpPr txBox="1"/>
              <p:nvPr/>
            </p:nvSpPr>
            <p:spPr>
              <a:xfrm>
                <a:off x="8856261" y="3932168"/>
                <a:ext cx="1157933" cy="3011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认证服务器</a:t>
                </a:r>
                <a:r>
                  <a:rPr lang="en-US" altLang="zh-CN" sz="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en-US" altLang="zh-CN" sz="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0" name="组合 21538"/>
            <p:cNvGrpSpPr/>
            <p:nvPr/>
          </p:nvGrpSpPr>
          <p:grpSpPr>
            <a:xfrm>
              <a:off x="14780" y="8133"/>
              <a:ext cx="1645" cy="911"/>
              <a:chOff x="8856261" y="3540824"/>
              <a:chExt cx="1157933" cy="691836"/>
            </a:xfrm>
          </p:grpSpPr>
          <p:pic>
            <p:nvPicPr>
              <p:cNvPr id="68" name="Picture 20" descr="联想Lenovo ThinkSystem SN850刀片服务器英特尔志强四处理器可高度组合的"/>
              <p:cNvPicPr>
                <a:picLocks noChangeAspect="1"/>
              </p:cNvPicPr>
              <p:nvPr/>
            </p:nvPicPr>
            <p:blipFill>
              <a:blip r:embed="rId12"/>
              <a:srcRect t="25555" b="30019"/>
              <a:stretch>
                <a:fillRect/>
              </a:stretch>
            </p:blipFill>
            <p:spPr>
              <a:xfrm>
                <a:off x="8946369" y="3540824"/>
                <a:ext cx="900606" cy="40011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9" name="文本框 21540"/>
              <p:cNvSpPr txBox="1"/>
              <p:nvPr/>
            </p:nvSpPr>
            <p:spPr>
              <a:xfrm>
                <a:off x="8856261" y="3932168"/>
                <a:ext cx="1157933" cy="3004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认证服务器</a:t>
                </a:r>
                <a:r>
                  <a:rPr lang="en-US" altLang="zh-CN" sz="4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endParaRPr lang="en-US" altLang="zh-CN" sz="4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cxnSp>
          <p:nvCxnSpPr>
            <p:cNvPr id="51" name="直接连接符 50"/>
            <p:cNvCxnSpPr/>
            <p:nvPr/>
          </p:nvCxnSpPr>
          <p:spPr>
            <a:xfrm>
              <a:off x="14345" y="6038"/>
              <a:ext cx="5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4345" y="7260"/>
              <a:ext cx="5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4345" y="8483"/>
              <a:ext cx="5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4358" y="5998"/>
              <a:ext cx="0" cy="252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2943" y="7270"/>
              <a:ext cx="0" cy="135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12910" y="7260"/>
              <a:ext cx="1448" cy="1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14" descr="数据库动态脱敏系统-产品中心-中安威士_数据库_防火墙_大数据_安全_加密_审计_静态_动态_脱敏_系统"/>
            <p:cNvPicPr>
              <a:picLocks noChangeAspect="1"/>
            </p:cNvPicPr>
            <p:nvPr/>
          </p:nvPicPr>
          <p:blipFill>
            <a:blip r:embed="rId14"/>
            <a:srcRect l="9285" t="17436" r="11853" b="17690"/>
            <a:stretch>
              <a:fillRect/>
            </a:stretch>
          </p:blipFill>
          <p:spPr>
            <a:xfrm>
              <a:off x="16620" y="5740"/>
              <a:ext cx="713" cy="58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8" name="Picture 14" descr="数据库动态脱敏系统-产品中心-中安威士_数据库_防火墙_大数据_安全_加密_审计_静态_动态_脱敏_系统"/>
            <p:cNvPicPr>
              <a:picLocks noChangeAspect="1"/>
            </p:cNvPicPr>
            <p:nvPr/>
          </p:nvPicPr>
          <p:blipFill>
            <a:blip r:embed="rId14"/>
            <a:srcRect l="9285" t="17436" r="11853" b="17690"/>
            <a:stretch>
              <a:fillRect/>
            </a:stretch>
          </p:blipFill>
          <p:spPr>
            <a:xfrm>
              <a:off x="16620" y="6923"/>
              <a:ext cx="713" cy="58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9" name="Picture 14" descr="数据库动态脱敏系统-产品中心-中安威士_数据库_防火墙_大数据_安全_加密_审计_静态_动态_脱敏_系统"/>
            <p:cNvPicPr>
              <a:picLocks noChangeAspect="1"/>
            </p:cNvPicPr>
            <p:nvPr/>
          </p:nvPicPr>
          <p:blipFill>
            <a:blip r:embed="rId14"/>
            <a:srcRect l="9285" t="17436" r="11853" b="17690"/>
            <a:stretch>
              <a:fillRect/>
            </a:stretch>
          </p:blipFill>
          <p:spPr>
            <a:xfrm>
              <a:off x="16620" y="8105"/>
              <a:ext cx="713" cy="58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0" name="文本框 21550"/>
            <p:cNvSpPr txBox="1"/>
            <p:nvPr/>
          </p:nvSpPr>
          <p:spPr>
            <a:xfrm>
              <a:off x="17148" y="5809"/>
              <a:ext cx="1447" cy="5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r>
                <a:rPr lang="en-US" altLang="zh-CN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1" name="文本框 21551"/>
            <p:cNvSpPr txBox="1"/>
            <p:nvPr/>
          </p:nvSpPr>
          <p:spPr>
            <a:xfrm>
              <a:off x="17176" y="6981"/>
              <a:ext cx="1419" cy="5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r>
                <a:rPr lang="en-US" altLang="zh-CN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2" name="文本框 21552"/>
            <p:cNvSpPr txBox="1"/>
            <p:nvPr/>
          </p:nvSpPr>
          <p:spPr>
            <a:xfrm>
              <a:off x="17148" y="8199"/>
              <a:ext cx="1417" cy="5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r>
                <a:rPr lang="en-US" altLang="zh-CN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3" name="文本框 21553"/>
            <p:cNvSpPr txBox="1"/>
            <p:nvPr/>
          </p:nvSpPr>
          <p:spPr>
            <a:xfrm>
              <a:off x="14567" y="9467"/>
              <a:ext cx="1949" cy="8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掌静脉分布式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认证服务器</a:t>
              </a:r>
              <a:endParaRPr lang="zh-CN" altLang="en-US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4" name="文本框 21554"/>
            <p:cNvSpPr txBox="1"/>
            <p:nvPr/>
          </p:nvSpPr>
          <p:spPr>
            <a:xfrm>
              <a:off x="16554" y="9467"/>
              <a:ext cx="2009" cy="8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掌静脉分布式</a:t>
              </a:r>
              <a:endParaRPr lang="en-US" altLang="zh-CN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0" lvl="0" indent="0"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数据库</a:t>
              </a:r>
              <a:endParaRPr lang="zh-CN" altLang="en-US" sz="5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 rotWithShape="1">
            <a:blip r:embed="rId1"/>
            <a:srcRect l="16251" t="2962" r="13876" b="8210"/>
            <a:stretch>
              <a:fillRect/>
            </a:stretch>
          </p:blipFill>
          <p:spPr>
            <a:xfrm>
              <a:off x="5166" y="4138"/>
              <a:ext cx="678" cy="4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cxnSp>
          <p:nvCxnSpPr>
            <p:cNvPr id="66" name="直接连接符 65"/>
            <p:cNvCxnSpPr/>
            <p:nvPr/>
          </p:nvCxnSpPr>
          <p:spPr>
            <a:xfrm>
              <a:off x="5935" y="4378"/>
              <a:ext cx="36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21557"/>
            <p:cNvSpPr txBox="1"/>
            <p:nvPr/>
          </p:nvSpPr>
          <p:spPr>
            <a:xfrm>
              <a:off x="14909" y="4008"/>
              <a:ext cx="2133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地铁后台</a:t>
              </a:r>
              <a:endParaRPr lang="zh-CN" altLang="en-US" sz="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8" y="395081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掌静脉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城市金融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35979" y="1656932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系统概述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0487" y="1881760"/>
            <a:ext cx="9899651" cy="6457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44145" indent="7620" algn="l" rtl="0" eaLnBrk="0">
              <a:lnSpc>
                <a:spcPct val="150000"/>
              </a:lnSpc>
              <a:spcBef>
                <a:spcPts val="550"/>
              </a:spcBef>
              <a:buClrTx/>
              <a:buSzTx/>
              <a:buFontTx/>
            </a:pPr>
            <a:r>
              <a:rPr lang="en-US" altLang="zh-CN" sz="1400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  </a:t>
            </a:r>
            <a:r>
              <a:rPr lang="zh-CN" altLang="en-US" sz="1400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+mn-ea"/>
              </a:rPr>
              <a:t>掌静脉数字身份生物特征云认证平台作为互联入口，智慧城市运营不再是难点。不在依赖手机的城市生活，将重新定义出行、支付、医疗、教育。掌静脉AI可信数字身份认证云平台和信用评价体系平台，将成为城市的新质生产力。</a:t>
            </a:r>
            <a:endParaRPr lang="zh-CN" altLang="en-US" sz="1400" dirty="0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60487" y="991144"/>
            <a:ext cx="3711243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城市金融内循环解决方案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248727" y="1128040"/>
            <a:ext cx="0" cy="344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591435"/>
            <a:ext cx="7396480" cy="399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713696"/>
            <a:ext cx="12192000" cy="595035"/>
          </a:xfrm>
          <a:prstGeom prst="rect">
            <a:avLst/>
          </a:prstGeom>
          <a:solidFill>
            <a:srgbClr val="0038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3200" b="1" dirty="0">
                <a:solidFill>
                  <a:schemeClr val="bg1"/>
                </a:solidFill>
                <a:ea typeface="TencentSans W7" panose="020C04030202040F0204" pitchFamily="34" charset="-122"/>
              </a:rPr>
              <a:t>掌静脉</a:t>
            </a:r>
            <a:r>
              <a:rPr lang="zh-CN" altLang="en-US" sz="3200" b="1" dirty="0">
                <a:solidFill>
                  <a:schemeClr val="bg1"/>
                </a:solidFill>
                <a:ea typeface="TencentSans W7" panose="020C04030202040F0204" pitchFamily="34" charset="-122"/>
              </a:rPr>
              <a:t>市场发展</a:t>
            </a:r>
            <a:endParaRPr lang="zh-CN" altLang="en-US" sz="3200" b="1" dirty="0">
              <a:solidFill>
                <a:schemeClr val="bg1"/>
              </a:solidFill>
              <a:ea typeface="TencentSans W7" panose="020C04030202040F0204" pitchFamily="34" charset="-122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7" y="395081"/>
            <a:ext cx="8152025" cy="615553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昊晴信息，自主研发，多项专利，掌静脉先驱者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0484" y="2591120"/>
            <a:ext cx="1803065" cy="138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39" y="2514208"/>
            <a:ext cx="2620616" cy="1698681"/>
          </a:xfrm>
          <a:prstGeom prst="rect">
            <a:avLst/>
          </a:prstGeom>
        </p:spPr>
      </p:pic>
      <p:sp>
        <p:nvSpPr>
          <p:cNvPr id="99" name="文本占位符 3"/>
          <p:cNvSpPr txBox="1"/>
          <p:nvPr/>
        </p:nvSpPr>
        <p:spPr>
          <a:xfrm>
            <a:off x="2256253" y="1975567"/>
            <a:ext cx="2473702" cy="61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日本富士通率先入局</a:t>
            </a:r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078" y="2591120"/>
            <a:ext cx="1915249" cy="138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" name="文本占位符 3"/>
          <p:cNvSpPr txBox="1"/>
          <p:nvPr/>
        </p:nvSpPr>
        <p:spPr>
          <a:xfrm>
            <a:off x="6541963" y="1977024"/>
            <a:ext cx="2473702" cy="615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腾讯、阿里刚刚入局</a:t>
            </a:r>
            <a:endParaRPr kumimoji="1"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933858" y="4607681"/>
            <a:ext cx="8643259" cy="637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黑科技正在快速改变我们的生活，这是一个万亿市场！</a:t>
            </a:r>
            <a:endParaRPr lang="zh-CN" altLang="en-US" sz="28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27" y="328883"/>
            <a:ext cx="642864" cy="615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7" y="395081"/>
            <a:ext cx="8152025" cy="61555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掌静脉应用研发中心介绍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883" y="1015894"/>
            <a:ext cx="8923656" cy="58421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27" y="328883"/>
            <a:ext cx="642864" cy="615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7" y="395081"/>
            <a:ext cx="8152025" cy="615553"/>
          </a:xfrm>
        </p:spPr>
        <p:txBody>
          <a:bodyPr>
            <a:normAutofit/>
          </a:bodyPr>
          <a:p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灵活的市场销售模式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927" y="328883"/>
            <a:ext cx="642864" cy="615553"/>
          </a:xfrm>
          <a:prstGeom prst="rect">
            <a:avLst/>
          </a:prstGeom>
        </p:spPr>
      </p:pic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 flipV="1">
            <a:off x="6923880" y="3308010"/>
            <a:ext cx="1270" cy="9952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3"/>
            </p:custDataLst>
          </p:nvPr>
        </p:nvCxnSpPr>
        <p:spPr>
          <a:xfrm flipH="1" flipV="1">
            <a:off x="8581543" y="2332466"/>
            <a:ext cx="1270" cy="9749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 flipV="1">
            <a:off x="5266851" y="2320398"/>
            <a:ext cx="1905" cy="9406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H="1" flipV="1">
            <a:off x="3609187" y="3363266"/>
            <a:ext cx="1905" cy="9323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6739060" y="4096829"/>
            <a:ext cx="381707" cy="3823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3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7"/>
            </p:custDataLst>
          </p:nvPr>
        </p:nvSpPr>
        <p:spPr>
          <a:xfrm>
            <a:off x="3428178" y="4084762"/>
            <a:ext cx="382977" cy="3829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</a:t>
            </a:r>
            <a:endParaRPr lang="en-US" altLang="zh-CN" sz="1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8"/>
            </p:custDataLst>
          </p:nvPr>
        </p:nvSpPr>
        <p:spPr>
          <a:xfrm>
            <a:off x="5072504" y="2132403"/>
            <a:ext cx="382977" cy="3836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2</a:t>
            </a:r>
            <a:endParaRPr lang="en-US" altLang="zh-CN" sz="1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>
            <a:off x="8389737" y="2140024"/>
            <a:ext cx="381707" cy="38234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4</a:t>
            </a:r>
            <a:endParaRPr lang="en-US" altLang="zh-CN" sz="1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4450087" y="4161612"/>
            <a:ext cx="1627813" cy="9406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以消费金融属性和银行合作，进行项目投资，贴合银行政策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7757792" y="4167328"/>
            <a:ext cx="1627813" cy="9406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县域城市级项目，打造县域经济内循环新概念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2827355" y="2391532"/>
            <a:ext cx="1627813" cy="8186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替换现有项目的门禁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消费等设备，独特的优势进行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KB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、高利润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6105845" y="2391532"/>
            <a:ext cx="1627813" cy="8186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以服务或设备销售形式进行医疗、国企等客户设备更新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4450722" y="3527762"/>
            <a:ext cx="1626543" cy="5303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2"/>
                </a:solidFill>
                <a:latin typeface="+mn-ea"/>
                <a:cs typeface="+mn-ea"/>
              </a:rPr>
              <a:t>银行合作</a:t>
            </a:r>
            <a:endParaRPr lang="zh-CN" altLang="en-US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7758428" y="3521411"/>
            <a:ext cx="1626543" cy="5303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</a:rPr>
              <a:t>项目包债</a:t>
            </a:r>
            <a:endParaRPr lang="zh-CN" altLang="en-US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6"/>
            </p:custDataLst>
          </p:nvPr>
        </p:nvSpPr>
        <p:spPr>
          <a:xfrm>
            <a:off x="2827990" y="1751331"/>
            <a:ext cx="1626543" cy="53604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设备替换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7"/>
            </p:custDataLst>
          </p:nvPr>
        </p:nvSpPr>
        <p:spPr>
          <a:xfrm>
            <a:off x="6106480" y="1751331"/>
            <a:ext cx="1626543" cy="53604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项目运作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任意多边形: 形状 27"/>
          <p:cNvSpPr/>
          <p:nvPr>
            <p:custDataLst>
              <p:tags r:id="rId18"/>
            </p:custDataLst>
          </p:nvPr>
        </p:nvSpPr>
        <p:spPr>
          <a:xfrm>
            <a:off x="2801315" y="3210837"/>
            <a:ext cx="1620827" cy="185455"/>
          </a:xfrm>
          <a:custGeom>
            <a:avLst/>
            <a:gdLst>
              <a:gd name="connsiteX0" fmla="*/ 0 w 1620520"/>
              <a:gd name="connsiteY0" fmla="*/ 0 h 185420"/>
              <a:gd name="connsiteX1" fmla="*/ 1527810 w 1620520"/>
              <a:gd name="connsiteY1" fmla="*/ 0 h 185420"/>
              <a:gd name="connsiteX2" fmla="*/ 1620520 w 1620520"/>
              <a:gd name="connsiteY2" fmla="*/ 92710 h 185420"/>
              <a:gd name="connsiteX3" fmla="*/ 1527810 w 1620520"/>
              <a:gd name="connsiteY3" fmla="*/ 185420 h 185420"/>
              <a:gd name="connsiteX4" fmla="*/ 0 w 1620520"/>
              <a:gd name="connsiteY4" fmla="*/ 185420 h 185420"/>
              <a:gd name="connsiteX5" fmla="*/ 92710 w 1620520"/>
              <a:gd name="connsiteY5" fmla="*/ 92710 h 185420"/>
              <a:gd name="connsiteX6" fmla="*/ 0 w 1620520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520" h="185420">
                <a:moveTo>
                  <a:pt x="0" y="0"/>
                </a:moveTo>
                <a:lnTo>
                  <a:pt x="1527810" y="0"/>
                </a:lnTo>
                <a:lnTo>
                  <a:pt x="1620520" y="92710"/>
                </a:lnTo>
                <a:lnTo>
                  <a:pt x="1527810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85000"/>
                  <a:lumOff val="15000"/>
                  <a:alpha val="100000"/>
                </a:schemeClr>
              </a:gs>
              <a:gs pos="0">
                <a:schemeClr val="accent1">
                  <a:alpha val="100000"/>
                </a:schemeClr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31" name="任意多边形: 形状 29"/>
          <p:cNvSpPr/>
          <p:nvPr>
            <p:custDataLst>
              <p:tags r:id="rId19"/>
            </p:custDataLst>
          </p:nvPr>
        </p:nvSpPr>
        <p:spPr>
          <a:xfrm>
            <a:off x="7770495" y="3209567"/>
            <a:ext cx="1620827" cy="185455"/>
          </a:xfrm>
          <a:custGeom>
            <a:avLst/>
            <a:gdLst>
              <a:gd name="connsiteX0" fmla="*/ 0 w 1620520"/>
              <a:gd name="connsiteY0" fmla="*/ 0 h 185420"/>
              <a:gd name="connsiteX1" fmla="*/ 1527810 w 1620520"/>
              <a:gd name="connsiteY1" fmla="*/ 0 h 185420"/>
              <a:gd name="connsiteX2" fmla="*/ 1620520 w 1620520"/>
              <a:gd name="connsiteY2" fmla="*/ 92710 h 185420"/>
              <a:gd name="connsiteX3" fmla="*/ 1527810 w 1620520"/>
              <a:gd name="connsiteY3" fmla="*/ 185420 h 185420"/>
              <a:gd name="connsiteX4" fmla="*/ 0 w 1620520"/>
              <a:gd name="connsiteY4" fmla="*/ 185420 h 185420"/>
              <a:gd name="connsiteX5" fmla="*/ 92710 w 1620520"/>
              <a:gd name="connsiteY5" fmla="*/ 92710 h 185420"/>
              <a:gd name="connsiteX6" fmla="*/ 0 w 1620520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520" h="185420">
                <a:moveTo>
                  <a:pt x="0" y="0"/>
                </a:moveTo>
                <a:lnTo>
                  <a:pt x="1527810" y="0"/>
                </a:lnTo>
                <a:lnTo>
                  <a:pt x="1620520" y="92710"/>
                </a:lnTo>
                <a:lnTo>
                  <a:pt x="1527810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85000"/>
                  <a:lumOff val="15000"/>
                  <a:alpha val="100000"/>
                </a:schemeClr>
              </a:gs>
              <a:gs pos="0">
                <a:schemeClr val="accent2">
                  <a:alpha val="100000"/>
                </a:schemeClr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33" name="任意多边形: 形状 31"/>
          <p:cNvSpPr/>
          <p:nvPr>
            <p:custDataLst>
              <p:tags r:id="rId20"/>
            </p:custDataLst>
          </p:nvPr>
        </p:nvSpPr>
        <p:spPr>
          <a:xfrm>
            <a:off x="4457073" y="3215918"/>
            <a:ext cx="1621462" cy="185455"/>
          </a:xfrm>
          <a:custGeom>
            <a:avLst/>
            <a:gdLst>
              <a:gd name="connsiteX0" fmla="*/ 0 w 1621155"/>
              <a:gd name="connsiteY0" fmla="*/ 0 h 185420"/>
              <a:gd name="connsiteX1" fmla="*/ 1528445 w 1621155"/>
              <a:gd name="connsiteY1" fmla="*/ 0 h 185420"/>
              <a:gd name="connsiteX2" fmla="*/ 1621155 w 1621155"/>
              <a:gd name="connsiteY2" fmla="*/ 92710 h 185420"/>
              <a:gd name="connsiteX3" fmla="*/ 1528445 w 1621155"/>
              <a:gd name="connsiteY3" fmla="*/ 185420 h 185420"/>
              <a:gd name="connsiteX4" fmla="*/ 0 w 1621155"/>
              <a:gd name="connsiteY4" fmla="*/ 185420 h 185420"/>
              <a:gd name="connsiteX5" fmla="*/ 92710 w 1621155"/>
              <a:gd name="connsiteY5" fmla="*/ 92710 h 185420"/>
              <a:gd name="connsiteX6" fmla="*/ 0 w 1621155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1155" h="185420">
                <a:moveTo>
                  <a:pt x="0" y="0"/>
                </a:moveTo>
                <a:lnTo>
                  <a:pt x="1528445" y="0"/>
                </a:lnTo>
                <a:lnTo>
                  <a:pt x="1621155" y="92710"/>
                </a:lnTo>
                <a:lnTo>
                  <a:pt x="1528445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85000"/>
                  <a:lumOff val="15000"/>
                  <a:alpha val="100000"/>
                </a:schemeClr>
              </a:gs>
              <a:gs pos="0">
                <a:schemeClr val="accent2">
                  <a:alpha val="100000"/>
                </a:schemeClr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34" name="任意多边形: 形状 34"/>
          <p:cNvSpPr/>
          <p:nvPr>
            <p:custDataLst>
              <p:tags r:id="rId21"/>
            </p:custDataLst>
          </p:nvPr>
        </p:nvSpPr>
        <p:spPr>
          <a:xfrm>
            <a:off x="6113466" y="3210837"/>
            <a:ext cx="1621462" cy="185455"/>
          </a:xfrm>
          <a:custGeom>
            <a:avLst/>
            <a:gdLst>
              <a:gd name="connsiteX0" fmla="*/ 0 w 1621155"/>
              <a:gd name="connsiteY0" fmla="*/ 0 h 185420"/>
              <a:gd name="connsiteX1" fmla="*/ 1528445 w 1621155"/>
              <a:gd name="connsiteY1" fmla="*/ 0 h 185420"/>
              <a:gd name="connsiteX2" fmla="*/ 1621155 w 1621155"/>
              <a:gd name="connsiteY2" fmla="*/ 92710 h 185420"/>
              <a:gd name="connsiteX3" fmla="*/ 1528445 w 1621155"/>
              <a:gd name="connsiteY3" fmla="*/ 185420 h 185420"/>
              <a:gd name="connsiteX4" fmla="*/ 0 w 1621155"/>
              <a:gd name="connsiteY4" fmla="*/ 185420 h 185420"/>
              <a:gd name="connsiteX5" fmla="*/ 92710 w 1621155"/>
              <a:gd name="connsiteY5" fmla="*/ 92710 h 185420"/>
              <a:gd name="connsiteX6" fmla="*/ 0 w 1621155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1155" h="185420">
                <a:moveTo>
                  <a:pt x="0" y="0"/>
                </a:moveTo>
                <a:lnTo>
                  <a:pt x="1528445" y="0"/>
                </a:lnTo>
                <a:lnTo>
                  <a:pt x="1621155" y="92710"/>
                </a:lnTo>
                <a:lnTo>
                  <a:pt x="1528445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85000"/>
                  <a:lumOff val="15000"/>
                  <a:alpha val="100000"/>
                </a:schemeClr>
              </a:gs>
              <a:gs pos="0">
                <a:schemeClr val="accent1">
                  <a:alpha val="100000"/>
                </a:schemeClr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38" name="任意多边形: 形状 37"/>
          <p:cNvSpPr/>
          <p:nvPr>
            <p:custDataLst>
              <p:tags r:id="rId22"/>
            </p:custDataLst>
          </p:nvPr>
        </p:nvSpPr>
        <p:spPr>
          <a:xfrm>
            <a:off x="2599346" y="3210202"/>
            <a:ext cx="202603" cy="186725"/>
          </a:xfrm>
          <a:custGeom>
            <a:avLst/>
            <a:gdLst>
              <a:gd name="connsiteX0" fmla="*/ 0 w 202565"/>
              <a:gd name="connsiteY0" fmla="*/ 0 h 186690"/>
              <a:gd name="connsiteX1" fmla="*/ 109220 w 202565"/>
              <a:gd name="connsiteY1" fmla="*/ 0 h 186690"/>
              <a:gd name="connsiteX2" fmla="*/ 202565 w 202565"/>
              <a:gd name="connsiteY2" fmla="*/ 93345 h 186690"/>
              <a:gd name="connsiteX3" fmla="*/ 109220 w 202565"/>
              <a:gd name="connsiteY3" fmla="*/ 186690 h 186690"/>
              <a:gd name="connsiteX4" fmla="*/ 0 w 202565"/>
              <a:gd name="connsiteY4" fmla="*/ 186690 h 186690"/>
              <a:gd name="connsiteX5" fmla="*/ 93345 w 202565"/>
              <a:gd name="connsiteY5" fmla="*/ 93345 h 186690"/>
              <a:gd name="connsiteX6" fmla="*/ 0 w 202565"/>
              <a:gd name="connsiteY6" fmla="*/ 0 h 18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65" h="186690">
                <a:moveTo>
                  <a:pt x="0" y="0"/>
                </a:moveTo>
                <a:lnTo>
                  <a:pt x="109220" y="0"/>
                </a:lnTo>
                <a:lnTo>
                  <a:pt x="202565" y="93345"/>
                </a:lnTo>
                <a:lnTo>
                  <a:pt x="109220" y="186690"/>
                </a:lnTo>
                <a:lnTo>
                  <a:pt x="0" y="186690"/>
                </a:lnTo>
                <a:lnTo>
                  <a:pt x="93345" y="933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85000"/>
                  <a:lumOff val="15000"/>
                  <a:alpha val="100000"/>
                </a:schemeClr>
              </a:gs>
              <a:gs pos="0">
                <a:schemeClr val="accent1">
                  <a:alpha val="100000"/>
                </a:schemeClr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41" name="任意多边形: 形状 40"/>
          <p:cNvSpPr/>
          <p:nvPr>
            <p:custDataLst>
              <p:tags r:id="rId23"/>
            </p:custDataLst>
          </p:nvPr>
        </p:nvSpPr>
        <p:spPr>
          <a:xfrm>
            <a:off x="9391957" y="3209567"/>
            <a:ext cx="202603" cy="186725"/>
          </a:xfrm>
          <a:custGeom>
            <a:avLst/>
            <a:gdLst>
              <a:gd name="connsiteX0" fmla="*/ 0 w 202565"/>
              <a:gd name="connsiteY0" fmla="*/ 0 h 186690"/>
              <a:gd name="connsiteX1" fmla="*/ 109220 w 202565"/>
              <a:gd name="connsiteY1" fmla="*/ 0 h 186690"/>
              <a:gd name="connsiteX2" fmla="*/ 202565 w 202565"/>
              <a:gd name="connsiteY2" fmla="*/ 93345 h 186690"/>
              <a:gd name="connsiteX3" fmla="*/ 109220 w 202565"/>
              <a:gd name="connsiteY3" fmla="*/ 186690 h 186690"/>
              <a:gd name="connsiteX4" fmla="*/ 0 w 202565"/>
              <a:gd name="connsiteY4" fmla="*/ 186690 h 186690"/>
              <a:gd name="connsiteX5" fmla="*/ 93345 w 202565"/>
              <a:gd name="connsiteY5" fmla="*/ 93345 h 186690"/>
              <a:gd name="connsiteX6" fmla="*/ 0 w 202565"/>
              <a:gd name="connsiteY6" fmla="*/ 0 h 18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65" h="186690">
                <a:moveTo>
                  <a:pt x="0" y="0"/>
                </a:moveTo>
                <a:lnTo>
                  <a:pt x="109220" y="0"/>
                </a:lnTo>
                <a:lnTo>
                  <a:pt x="202565" y="93345"/>
                </a:lnTo>
                <a:lnTo>
                  <a:pt x="109220" y="186690"/>
                </a:lnTo>
                <a:lnTo>
                  <a:pt x="0" y="186690"/>
                </a:lnTo>
                <a:lnTo>
                  <a:pt x="93345" y="933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85000"/>
                  <a:lumOff val="15000"/>
                  <a:alpha val="100000"/>
                </a:schemeClr>
              </a:gs>
              <a:gs pos="0">
                <a:schemeClr val="accent2">
                  <a:alpha val="100000"/>
                </a:schemeClr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endParaRPr lang="zh-CN" altLang="en-US" sz="1400">
              <a:solidFill>
                <a:srgbClr val="FFFFFF"/>
              </a:solidFill>
            </a:endParaRPr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713696"/>
            <a:ext cx="12192000" cy="595035"/>
          </a:xfrm>
          <a:prstGeom prst="rect">
            <a:avLst/>
          </a:prstGeom>
          <a:solidFill>
            <a:srgbClr val="0038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3200" b="1" dirty="0">
                <a:solidFill>
                  <a:schemeClr val="bg1"/>
                </a:solidFill>
                <a:ea typeface="TencentSans W7" panose="020C04030202040F0204" pitchFamily="34" charset="-122"/>
              </a:rPr>
              <a:t>掌静脉第二代生物识别技术</a:t>
            </a:r>
            <a:endParaRPr lang="zh-CN" altLang="en-US" sz="3200" b="1" dirty="0">
              <a:solidFill>
                <a:schemeClr val="bg1"/>
              </a:solidFill>
              <a:ea typeface="TencentSans W7" panose="020C04030202040F0204" pitchFamily="34" charset="-122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"/>
          <p:cNvSpPr/>
          <p:nvPr/>
        </p:nvSpPr>
        <p:spPr>
          <a:xfrm>
            <a:off x="491798" y="2363397"/>
            <a:ext cx="4215851" cy="1906869"/>
          </a:xfrm>
          <a:prstGeom prst="rect">
            <a:avLst/>
          </a:prstGeom>
          <a:solidFill>
            <a:srgbClr val="FFFFFF">
              <a:alpha val="9876"/>
            </a:srgbClr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 algn="ctr" defTabSz="412750" hangingPunct="0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0" name="正方形"/>
          <p:cNvSpPr/>
          <p:nvPr/>
        </p:nvSpPr>
        <p:spPr>
          <a:xfrm>
            <a:off x="3909544" y="1923188"/>
            <a:ext cx="1193646" cy="1193645"/>
          </a:xfrm>
          <a:prstGeom prst="rect">
            <a:avLst/>
          </a:prstGeom>
          <a:solidFill>
            <a:srgbClr val="FFFFFF">
              <a:alpha val="9876"/>
            </a:srgbClr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 algn="ctr" defTabSz="412750" hangingPunct="0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4" name="正方形"/>
          <p:cNvSpPr/>
          <p:nvPr/>
        </p:nvSpPr>
        <p:spPr>
          <a:xfrm>
            <a:off x="1427302" y="4079087"/>
            <a:ext cx="526759" cy="526759"/>
          </a:xfrm>
          <a:prstGeom prst="rect">
            <a:avLst/>
          </a:prstGeom>
          <a:solidFill>
            <a:srgbClr val="FFFFFF">
              <a:alpha val="49687"/>
            </a:srgbClr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 algn="ctr" defTabSz="412750" hangingPunct="0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THANKS"/>
          <p:cNvSpPr txBox="1"/>
          <p:nvPr/>
        </p:nvSpPr>
        <p:spPr>
          <a:xfrm>
            <a:off x="563635" y="2794737"/>
            <a:ext cx="4280634" cy="1044189"/>
          </a:xfrm>
          <a:prstGeom prst="rect">
            <a:avLst/>
          </a:prstGeom>
          <a:ln w="12700">
            <a:miter lim="400000"/>
          </a:ln>
        </p:spPr>
        <p:txBody>
          <a:bodyPr lIns="25397" tIns="25397" rIns="25397" bIns="25397" anchor="ctr">
            <a:spAutoFit/>
          </a:bodyPr>
          <a:lstStyle>
            <a:lvl1pPr algn="l" defTabSz="457200">
              <a:lnSpc>
                <a:spcPct val="80000"/>
              </a:lnSpc>
              <a:defRPr sz="16000" b="0"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457200" hangingPunct="0"/>
            <a:r>
              <a:rPr lang="zh-CN" altLang="en-US" sz="8000" kern="0" dirty="0">
                <a:solidFill>
                  <a:srgbClr val="FFFFFF"/>
                </a:solidFill>
                <a:latin typeface="腾讯体 W7"/>
                <a:ea typeface="腾讯体 W7"/>
              </a:rPr>
              <a:t>感谢倾听</a:t>
            </a:r>
            <a:endParaRPr sz="8000" kern="0" dirty="0">
              <a:solidFill>
                <a:srgbClr val="FFFFFF"/>
              </a:solidFill>
              <a:latin typeface="腾讯体 W7"/>
              <a:ea typeface="腾讯体 W7"/>
            </a:endParaRPr>
          </a:p>
        </p:txBody>
      </p:sp>
      <p:sp>
        <p:nvSpPr>
          <p:cNvPr id="3" name="PPT标题文本"/>
          <p:cNvSpPr txBox="1"/>
          <p:nvPr/>
        </p:nvSpPr>
        <p:spPr>
          <a:xfrm>
            <a:off x="8400744" y="5351997"/>
            <a:ext cx="1268730" cy="418465"/>
          </a:xfrm>
          <a:prstGeom prst="rect">
            <a:avLst/>
          </a:prstGeom>
          <a:ln w="12700">
            <a:miter lim="400000"/>
          </a:ln>
        </p:spPr>
        <p:txBody>
          <a:bodyPr wrap="none" lIns="25397" tIns="25397" rIns="25397" bIns="25397" anchor="ctr">
            <a:spAutoFit/>
          </a:bodyPr>
          <a:lstStyle>
            <a:lvl1pPr algn="l">
              <a:defRPr sz="1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412750" hangingPunct="0">
              <a:lnSpc>
                <a:spcPct val="150000"/>
              </a:lnSpc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欢迎扫码咨询</a:t>
            </a:r>
            <a:endParaRPr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898" y="1865073"/>
            <a:ext cx="3276800" cy="31278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246793" y="378515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背景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58553" y="1170091"/>
            <a:ext cx="1026649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政策推动</a:t>
            </a:r>
            <a:endParaRPr lang="zh-CN" altLang="en-US" sz="20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46793" y="1306987"/>
            <a:ext cx="0" cy="3449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46792" y="1827977"/>
            <a:ext cx="10477845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为推动掌静脉识别技术的发展，国家标准化管理委员会牵头制定了一系列掌静脉识别相关标准，</a:t>
            </a:r>
            <a:r>
              <a:rPr lang="zh-CN" altLang="en-US" b="1" dirty="0"/>
              <a:t>《生物特征掌静脉识别技术信息安全技术规范》</a:t>
            </a:r>
            <a:r>
              <a:rPr lang="zh-CN" altLang="en-US" dirty="0"/>
              <a:t>等标准，为技术应用和产业规范化提供了基础性支持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399193" y="3044596"/>
            <a:ext cx="1026649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</a:t>
            </a:r>
            <a:r>
              <a:rPr lang="zh-CN" altLang="en-US" sz="2000" b="0" i="0" dirty="0">
                <a:solidFill>
                  <a:schemeClr val="accent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推动</a:t>
            </a:r>
            <a:endParaRPr lang="zh-CN" altLang="en-US" sz="20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87433" y="3181492"/>
            <a:ext cx="0" cy="3449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246791" y="3687220"/>
            <a:ext cx="10378257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传统的身份认证方式存在容易欺骗、冒用和盗取的问题，如密码、刷卡、刷脸等。为了加强身份认证的安全性，因此，寻找一种</a:t>
            </a:r>
            <a:r>
              <a:rPr lang="zh-CN" altLang="en-US" b="1" dirty="0"/>
              <a:t>稳定、准确且高安全性的生物特征识别技术</a:t>
            </a:r>
            <a:r>
              <a:rPr lang="zh-CN" altLang="en-US" dirty="0"/>
              <a:t>成为识别领域的关注焦点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6713" y="4729120"/>
            <a:ext cx="2228477" cy="138091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377440" y="6234293"/>
            <a:ext cx="122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密码泄露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19" y="4856288"/>
            <a:ext cx="1784421" cy="127047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049520" y="6234293"/>
            <a:ext cx="122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卡片丢失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69" y="4805690"/>
            <a:ext cx="1981903" cy="137167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7775940" y="6230025"/>
            <a:ext cx="122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人脸伪造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164002" y="4795649"/>
            <a:ext cx="1229360" cy="1532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指纹破坏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数据泄露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忘带手机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……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8" y="395081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技术兴起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9613" y="1172154"/>
            <a:ext cx="10266496" cy="1405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种新兴的红外生物识别技术，它是基于静脉血管中血液的流动及血管分布特征进行身份识别。与第一代代表指纹与人脸的生物识别技术的区别是，它安全度更高、伪造和篡改极为困难；隐私性好，使用更便捷，符合更多场景应用。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9612" y="2871289"/>
            <a:ext cx="5609507" cy="329583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66000" y="2785719"/>
            <a:ext cx="4511040" cy="3471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0" dirty="0">
                <a:solidFill>
                  <a:srgbClr val="0070C0"/>
                </a:solidFill>
                <a:effectLst/>
                <a:latin typeface="PingFang SC"/>
              </a:rPr>
              <a:t>一项新技术，</a:t>
            </a:r>
            <a:endParaRPr lang="en-US" altLang="zh-CN" b="1" i="0" dirty="0">
              <a:solidFill>
                <a:srgbClr val="0070C0"/>
              </a:solidFill>
              <a:effectLst/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b="1" i="0" dirty="0">
                <a:solidFill>
                  <a:srgbClr val="0070C0"/>
                </a:solidFill>
                <a:effectLst/>
                <a:latin typeface="PingFang SC"/>
              </a:rPr>
              <a:t>正在攻占身份生物识别这个领域</a:t>
            </a:r>
            <a:endParaRPr lang="en-US" altLang="zh-CN" b="1" i="0" dirty="0">
              <a:solidFill>
                <a:srgbClr val="0070C0"/>
              </a:solidFill>
              <a:effectLst/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en-US" altLang="zh-CN" sz="1600" i="0" dirty="0">
                <a:solidFill>
                  <a:srgbClr val="333333"/>
                </a:solidFill>
                <a:effectLst/>
                <a:latin typeface="PingFang SC"/>
              </a:rPr>
              <a:t>1992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PingFang SC"/>
              </a:rPr>
              <a:t>年，日韩开始进行静脉技术的相关研究</a:t>
            </a:r>
            <a:endParaRPr lang="en-US" altLang="zh-CN" sz="1600" i="0" dirty="0">
              <a:solidFill>
                <a:srgbClr val="333333"/>
              </a:solidFill>
              <a:effectLst/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2003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年，</a:t>
            </a:r>
            <a:r>
              <a:rPr lang="zh-CN" altLang="en-US" sz="1600" i="0" dirty="0">
                <a:solidFill>
                  <a:srgbClr val="333333"/>
                </a:solidFill>
                <a:effectLst/>
                <a:latin typeface="PingFang SC"/>
              </a:rPr>
              <a:t>国内开始有一些重点高校和研究所开始了静脉识别技术的相关研究</a:t>
            </a:r>
            <a:endParaRPr lang="en-US" altLang="zh-CN" sz="1600" i="0" dirty="0">
              <a:solidFill>
                <a:srgbClr val="333333"/>
              </a:solidFill>
              <a:effectLst/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2008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年，国内企业开始加入这个赛道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2016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年，静脉识别模块开始商用</a:t>
            </a:r>
            <a:endParaRPr lang="en-US" altLang="zh-CN" sz="1600" dirty="0">
              <a:solidFill>
                <a:srgbClr val="333333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PingFang SC"/>
              </a:rPr>
              <a:t>2021</a:t>
            </a:r>
            <a:r>
              <a:rPr lang="zh-CN" altLang="en-US" sz="1600" dirty="0">
                <a:solidFill>
                  <a:srgbClr val="333333"/>
                </a:solidFill>
                <a:latin typeface="PingFang SC"/>
              </a:rPr>
              <a:t>年，深圳地铁、大兴机场、深圳大学等行业开始大规模商用</a:t>
            </a:r>
            <a:endParaRPr lang="zh-CN" altLang="en-US" sz="16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246793" y="1306987"/>
            <a:ext cx="0" cy="3449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85630" y="383574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技术优势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0999" y="1500396"/>
            <a:ext cx="9998201" cy="411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85630" y="383574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技术对比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9139" y="1341286"/>
          <a:ext cx="10764164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902"/>
                <a:gridCol w="2702256"/>
                <a:gridCol w="2033515"/>
                <a:gridCol w="1624085"/>
                <a:gridCol w="1064525"/>
                <a:gridCol w="1078173"/>
                <a:gridCol w="117370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识别技术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信息特征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外界影响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使用特点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可信度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据真率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识假率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ang="5400000" scaled="0"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 纹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95250" algn="l"/>
                        </a:tabLst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通过接触式传感器提取指纹特征进行对比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指纹属于指表面信息，易伪造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手指表面状况（干燥、脱皮、开裂）温度、湿度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易受干扰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使用者抵触较大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 脸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根据人脸视觉特征信息进行对比验证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表面信息，易伪造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对姿势、照明变动敏感；对眼睛、胡子、化妆、整形处理较困难，孪生兄弟难以分辨。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需要对准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易受光线影响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双胞胎无法区分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虹 膜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通过非接触式型传感器抽取眼睛的虹膜特征进行对比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表里信息，较安全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虹膜既有一生不变部分和由于健康状态变化而变化部分，对距离有一定要求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需要对准，眼睛前放东西造成心理不安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0.01%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0.0001%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静脉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通过非接触式获取静脉图像特征进行比对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人体内部密码，无法伪造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医学上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人各不同，同一个人的左右手也不一样；孪生、克隆也不同；不受疾病和外部环境影响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非接触式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自然放置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识别精度高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不涉及个人隐私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0.01%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0.0001%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8" y="395081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技术应用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7"/>
          <a:stretch>
            <a:fillRect/>
          </a:stretch>
        </p:blipFill>
        <p:spPr>
          <a:xfrm>
            <a:off x="826216" y="4297161"/>
            <a:ext cx="1131925" cy="15448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r="28566"/>
          <a:stretch>
            <a:fillRect/>
          </a:stretch>
        </p:blipFill>
        <p:spPr>
          <a:xfrm>
            <a:off x="2109920" y="4298171"/>
            <a:ext cx="1131926" cy="155109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8" r="43435"/>
          <a:stretch>
            <a:fillRect/>
          </a:stretch>
        </p:blipFill>
        <p:spPr>
          <a:xfrm>
            <a:off x="3393625" y="4299462"/>
            <a:ext cx="1131925" cy="153951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8" r="41539"/>
          <a:stretch>
            <a:fillRect/>
          </a:stretch>
        </p:blipFill>
        <p:spPr>
          <a:xfrm>
            <a:off x="4677617" y="4294709"/>
            <a:ext cx="1131926" cy="154426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021991" y="5916066"/>
            <a:ext cx="849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思源黑体 CN Light" panose="020B0300000000000000" charset="-122"/>
                <a:ea typeface="思源黑体 CN Light" panose="020B0300000000000000" charset="-122"/>
              </a:rPr>
              <a:t>智慧园区</a:t>
            </a:r>
            <a:endParaRPr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2329817" y="5913625"/>
            <a:ext cx="849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思源黑体 CN Light" panose="020B0300000000000000" charset="-122"/>
                <a:ea typeface="思源黑体 CN Light" panose="020B0300000000000000" charset="-122"/>
              </a:rPr>
              <a:t>智慧监狱</a:t>
            </a:r>
            <a:endParaRPr lang="zh-CN" altLang="en-US" sz="1000" dirty="0"/>
          </a:p>
        </p:txBody>
      </p:sp>
      <p:sp>
        <p:nvSpPr>
          <p:cNvPr id="29" name="矩形 28"/>
          <p:cNvSpPr/>
          <p:nvPr/>
        </p:nvSpPr>
        <p:spPr>
          <a:xfrm>
            <a:off x="3632092" y="5910633"/>
            <a:ext cx="849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思源黑体 CN Light" panose="020B0300000000000000" charset="-122"/>
                <a:ea typeface="思源黑体 CN Light" panose="020B0300000000000000" charset="-122"/>
              </a:rPr>
              <a:t>智慧社保</a:t>
            </a:r>
            <a:endParaRPr lang="zh-CN" altLang="en-US" sz="1000" dirty="0"/>
          </a:p>
        </p:txBody>
      </p:sp>
      <p:sp>
        <p:nvSpPr>
          <p:cNvPr id="30" name="矩形 29"/>
          <p:cNvSpPr/>
          <p:nvPr/>
        </p:nvSpPr>
        <p:spPr>
          <a:xfrm>
            <a:off x="4907263" y="5919418"/>
            <a:ext cx="849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思源黑体 CN Light" panose="020B0300000000000000" charset="-122"/>
                <a:ea typeface="思源黑体 CN Light" panose="020B0300000000000000" charset="-122"/>
              </a:rPr>
              <a:t>智慧校园</a:t>
            </a:r>
            <a:endParaRPr lang="zh-CN" altLang="en-US" sz="1000" dirty="0"/>
          </a:p>
        </p:txBody>
      </p:sp>
      <p:pic>
        <p:nvPicPr>
          <p:cNvPr id="31" name="图片 30" descr="C:/Users/admin/AppData/Local/Temp/picturescale_20230303092650/output_20230303092652.pngoutput_202303030926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21" y="4294709"/>
            <a:ext cx="1131925" cy="1539513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122554" y="5909356"/>
            <a:ext cx="849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思源黑体 CN Light" panose="020B0300000000000000" charset="-122"/>
                <a:ea typeface="思源黑体 CN Light" panose="020B0300000000000000" charset="-122"/>
              </a:rPr>
              <a:t>智慧政务</a:t>
            </a:r>
            <a:endParaRPr lang="zh-CN" altLang="en-US" sz="1000" dirty="0"/>
          </a:p>
        </p:txBody>
      </p:sp>
      <p:pic>
        <p:nvPicPr>
          <p:cNvPr id="33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024" y="4294709"/>
            <a:ext cx="1131925" cy="1534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87820" y="5882424"/>
            <a:ext cx="787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思源黑体 CN Light" panose="020B0300000000000000" charset="-122"/>
                <a:ea typeface="思源黑体 CN Light" panose="020B0300000000000000" charset="-122"/>
              </a:rPr>
              <a:t>智慧交通</a:t>
            </a:r>
            <a:endParaRPr lang="zh-CN" altLang="en-US" sz="1000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8727" y="4297161"/>
            <a:ext cx="1131925" cy="1532308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732655" y="5882424"/>
            <a:ext cx="787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思源黑体 CN Light" panose="020B0300000000000000" charset="-122"/>
                <a:ea typeface="思源黑体 CN Light" panose="020B0300000000000000" charset="-122"/>
              </a:rPr>
              <a:t>智慧公安</a:t>
            </a:r>
            <a:endParaRPr lang="zh-CN" altLang="en-US" sz="1000" dirty="0"/>
          </a:p>
        </p:txBody>
      </p:sp>
      <p:sp>
        <p:nvSpPr>
          <p:cNvPr id="38" name="矩形 37"/>
          <p:cNvSpPr/>
          <p:nvPr/>
        </p:nvSpPr>
        <p:spPr>
          <a:xfrm>
            <a:off x="9823896" y="4946673"/>
            <a:ext cx="6463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思源黑体 CN Light" panose="020B0300000000000000" charset="-122"/>
                <a:ea typeface="思源黑体 CN Light" panose="020B0300000000000000" charset="-122"/>
              </a:rPr>
              <a:t>……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805151" y="3661635"/>
            <a:ext cx="1026649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应用场景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93391" y="3798531"/>
            <a:ext cx="0" cy="344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05151" y="1034561"/>
            <a:ext cx="10266496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i="0" dirty="0">
                <a:solidFill>
                  <a:srgbClr val="0070C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终端产品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3391" y="1171457"/>
            <a:ext cx="0" cy="344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391" y="1677247"/>
            <a:ext cx="1339919" cy="9970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4231" y="1629619"/>
            <a:ext cx="673135" cy="109225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2870" y="1629619"/>
            <a:ext cx="1028753" cy="11113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9162" y="1479325"/>
            <a:ext cx="1308167" cy="113670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037968" y="2835071"/>
            <a:ext cx="849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ea typeface="思源黑体 CN Light" panose="020B0300000000000000" charset="-122"/>
              </a:rPr>
              <a:t>识别模块</a:t>
            </a:r>
            <a:endParaRPr lang="zh-CN" altLang="en-US" sz="1000" dirty="0"/>
          </a:p>
        </p:txBody>
      </p:sp>
      <p:sp>
        <p:nvSpPr>
          <p:cNvPr id="23" name="矩形 22"/>
          <p:cNvSpPr/>
          <p:nvPr/>
        </p:nvSpPr>
        <p:spPr>
          <a:xfrm>
            <a:off x="2816972" y="2815654"/>
            <a:ext cx="11860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ea typeface="思源黑体 CN Light" panose="020B0300000000000000" charset="-122"/>
              </a:rPr>
              <a:t>门禁</a:t>
            </a:r>
            <a:r>
              <a:rPr lang="en-US" altLang="zh-CN" sz="1000" dirty="0">
                <a:ea typeface="思源黑体 CN Light" panose="020B0300000000000000" charset="-122"/>
              </a:rPr>
              <a:t>/</a:t>
            </a:r>
            <a:r>
              <a:rPr lang="zh-CN" altLang="en-US" sz="1000" dirty="0">
                <a:ea typeface="思源黑体 CN Light" panose="020B0300000000000000" charset="-122"/>
              </a:rPr>
              <a:t>考勤设备</a:t>
            </a:r>
            <a:endParaRPr lang="zh-CN" altLang="en-US" sz="1000" dirty="0"/>
          </a:p>
        </p:txBody>
      </p:sp>
      <p:sp>
        <p:nvSpPr>
          <p:cNvPr id="24" name="矩形 23"/>
          <p:cNvSpPr/>
          <p:nvPr/>
        </p:nvSpPr>
        <p:spPr>
          <a:xfrm>
            <a:off x="4691560" y="2831639"/>
            <a:ext cx="11860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ea typeface="思源黑体 CN Light" panose="020B0300000000000000" charset="-122"/>
              </a:rPr>
              <a:t>面板设备</a:t>
            </a:r>
            <a:endParaRPr lang="zh-CN" altLang="en-US" sz="1000" dirty="0"/>
          </a:p>
        </p:txBody>
      </p:sp>
      <p:sp>
        <p:nvSpPr>
          <p:cNvPr id="25" name="矩形 24"/>
          <p:cNvSpPr/>
          <p:nvPr/>
        </p:nvSpPr>
        <p:spPr>
          <a:xfrm>
            <a:off x="6695385" y="2831639"/>
            <a:ext cx="11860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ea typeface="思源黑体 CN Light" panose="020B0300000000000000" charset="-122"/>
              </a:rPr>
              <a:t>智能锁</a:t>
            </a:r>
            <a:r>
              <a:rPr lang="en-US" altLang="zh-CN" sz="1000" dirty="0">
                <a:ea typeface="思源黑体 CN Light" panose="020B0300000000000000" charset="-122"/>
              </a:rPr>
              <a:t>/</a:t>
            </a:r>
            <a:r>
              <a:rPr lang="zh-CN" altLang="en-US" sz="1000" dirty="0">
                <a:ea typeface="思源黑体 CN Light" panose="020B0300000000000000" charset="-122"/>
              </a:rPr>
              <a:t>智能柜</a:t>
            </a:r>
            <a:endParaRPr lang="zh-CN" altLang="en-US" sz="1000" dirty="0"/>
          </a:p>
        </p:txBody>
      </p:sp>
      <p:sp>
        <p:nvSpPr>
          <p:cNvPr id="2" name="矩形 1"/>
          <p:cNvSpPr/>
          <p:nvPr/>
        </p:nvSpPr>
        <p:spPr>
          <a:xfrm>
            <a:off x="8604868" y="1883184"/>
            <a:ext cx="6463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思源黑体 CN Light" panose="020B0300000000000000" charset="-122"/>
                <a:ea typeface="思源黑体 CN Light" panose="020B0300000000000000" charset="-122"/>
              </a:rPr>
              <a:t>……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2713696"/>
            <a:ext cx="12192000" cy="595035"/>
          </a:xfrm>
          <a:prstGeom prst="rect">
            <a:avLst/>
          </a:prstGeom>
          <a:solidFill>
            <a:srgbClr val="0038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3200" b="1" dirty="0">
                <a:solidFill>
                  <a:schemeClr val="bg1"/>
                </a:solidFill>
                <a:ea typeface="TencentSans W7" panose="020C04030202040F0204" pitchFamily="34" charset="-122"/>
              </a:rPr>
              <a:t>掌静脉</a:t>
            </a:r>
            <a:r>
              <a:rPr lang="zh-CN" altLang="en-US" sz="3200" b="1" dirty="0">
                <a:solidFill>
                  <a:schemeClr val="bg1"/>
                </a:solidFill>
                <a:ea typeface="TencentSans W7" panose="020C04030202040F0204" pitchFamily="34" charset="-122"/>
              </a:rPr>
              <a:t>行业解决方案</a:t>
            </a:r>
            <a:endParaRPr lang="zh-CN" altLang="en-US" sz="3200" b="1" dirty="0">
              <a:solidFill>
                <a:schemeClr val="bg1"/>
              </a:solidFill>
              <a:ea typeface="TencentSans W7" panose="020C04030202040F0204" pitchFamily="34" charset="-122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172728" y="395081"/>
            <a:ext cx="9899651" cy="615553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掌静脉</a:t>
            </a:r>
            <a:r>
              <a:rPr kumimoji="1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园区</a:t>
            </a:r>
            <a:endParaRPr kumimoji="1"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35979" y="1656932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系统概述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60487" y="1881760"/>
            <a:ext cx="9899651" cy="6082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indent="2286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" panose="020B0400000000000000" charset="-122"/>
              </a:rPr>
              <a:t>人员出入综合管理平台，包括出入控制、访客管理、门禁系统、考勤管理、在线巡更等核心功能模块，以静脉认证、数据联动为特色，实现“静脉”门禁及考勤认证；实现访客审批管理，确保安全性、便捷性，提升工作效能，降低运行成本。</a:t>
            </a:r>
            <a:endParaRPr lang="zh-CN" altLang="en-US" sz="1400" dirty="0"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17559" y="276187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核心优势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19597" y="2714831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sz="16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系统架构</a:t>
            </a:r>
            <a:endParaRPr lang="zh-CN" altLang="en-US" sz="16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1" name="图片 20" descr="C:\Users\XWP\Desktop\出入门禁架构图.png出入门禁架构图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320275" y="3172305"/>
            <a:ext cx="4420235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矩形 21"/>
          <p:cNvSpPr/>
          <p:nvPr/>
        </p:nvSpPr>
        <p:spPr>
          <a:xfrm>
            <a:off x="3399782" y="5147049"/>
            <a:ext cx="586105" cy="13589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382002" y="5119744"/>
            <a:ext cx="63817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</a:rPr>
              <a:t>掌静脉管理</a:t>
            </a:r>
            <a:endParaRPr lang="zh-CN" altLang="en-US" sz="700" b="1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63967" y="5564244"/>
            <a:ext cx="527685" cy="172085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805547" y="5550909"/>
            <a:ext cx="643890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</a:rPr>
              <a:t>掌静脉采集</a:t>
            </a:r>
            <a:endParaRPr lang="zh-CN" altLang="en-US" sz="700" b="1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pic>
        <p:nvPicPr>
          <p:cNvPr id="26" name="图片 25" descr="VAD10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1342" y="5873489"/>
            <a:ext cx="144780" cy="36893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790057" y="6288779"/>
            <a:ext cx="376555" cy="231140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752592" y="6251314"/>
            <a:ext cx="451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</a:rPr>
              <a:t>掌静脉门禁器</a:t>
            </a:r>
            <a:endParaRPr lang="zh-CN" altLang="en-US" sz="700" b="1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49387" y="6288779"/>
            <a:ext cx="376555" cy="231140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010017" y="6251314"/>
            <a:ext cx="451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</a:rPr>
              <a:t>掌静脉识别仪</a:t>
            </a:r>
            <a:endParaRPr lang="en-US" altLang="zh-CN" sz="700" b="1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60487" y="991144"/>
            <a:ext cx="3550721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人员综合管理方案</a:t>
            </a:r>
            <a:endParaRPr lang="zh-CN" altLang="en-US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248727" y="1128040"/>
            <a:ext cx="0" cy="3449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>
            <a:spLocks noChangeAspect="1"/>
          </p:cNvSpPr>
          <p:nvPr/>
        </p:nvSpPr>
        <p:spPr>
          <a:xfrm>
            <a:off x="6817559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精准识别速度快，解决大流量的问题</a:t>
            </a:r>
            <a:endParaRPr kumimoji="1"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矩形 35"/>
          <p:cNvSpPr>
            <a:spLocks noChangeAspect="1"/>
          </p:cNvSpPr>
          <p:nvPr/>
        </p:nvSpPr>
        <p:spPr>
          <a:xfrm>
            <a:off x="9289098" y="3446137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安全高效，解决信息泄露、抗干扰问题</a:t>
            </a:r>
            <a:endParaRPr kumimoji="1"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矩形 36"/>
          <p:cNvSpPr>
            <a:spLocks noChangeAspect="1"/>
          </p:cNvSpPr>
          <p:nvPr/>
        </p:nvSpPr>
        <p:spPr>
          <a:xfrm>
            <a:off x="6844488" y="4758966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便捷员工，解决卡丢失、脸不便的问题</a:t>
            </a:r>
            <a:endParaRPr kumimoji="1"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 37"/>
          <p:cNvSpPr>
            <a:spLocks noChangeAspect="1"/>
          </p:cNvSpPr>
          <p:nvPr/>
        </p:nvSpPr>
        <p:spPr>
          <a:xfrm>
            <a:off x="9289098" y="4711606"/>
            <a:ext cx="2069782" cy="8526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多场景融合，形成“一掌通”智慧园区</a:t>
            </a:r>
            <a:endParaRPr kumimoji="1" lang="zh-CN" altLang="en-US" sz="16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7048,&quot;width&quot;:17144}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3*m_h_i*1_4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4_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109_3*m_h_f*1_2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109_3*m_h_f*1_4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109_3*m_h_f*1_1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109_3*m_h_f*1_3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109_3*m_h_a*1_2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109_3*m_h_a*1_4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109_3*m_h_a*1_1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109_3*m_h_a*1_3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1109_3*m_h_i*1_1_2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UNIT_TABLE_BEAUTIFY" val="smartTable{7e925a0a-f887-45e5-92bc-e1352dafc076}"/>
</p:tagLst>
</file>

<file path=ppt/tags/tag20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31109_3*m_h_i*1_4_3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gradient&quot;:[{&quot;brightness&quot;:0.15000000596046448,&quot;colorType&quot;:1,&quot;foreColorIndex&quot;:6,&quot;pos&quot;: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109_3*m_h_i*1_2_3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gradient&quot;:[{&quot;brightness&quot;:0.15000000596046448,&quot;colorType&quot;:1,&quot;foreColorIndex&quot;:6,&quot;pos&quot;: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31109_3*m_h_i*1_3_3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31109_3*m_h_i*1_1_4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4"/>
  <p:tag name="KSO_WM_UNIT_ID" val="diagram20231109_3*m_h_i*1_4_4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gradient&quot;:[{&quot;brightness&quot;:0.15000000596046448,&quot;colorType&quot;:1,&quot;foreColorIndex&quot;:6,&quot;pos&quot;: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SLIDE_ITEM_CNT" val="4"/>
</p:tagLst>
</file>

<file path=ppt/tags/tag26.xml><?xml version="1.0" encoding="utf-8"?>
<p:tagLst xmlns:p="http://schemas.openxmlformats.org/presentationml/2006/main">
  <p:tag name="commondata" val="eyJoZGlkIjoiZWRiOTFmYzJhZjk1ZDliMGVmMjJkMGE0Y2Q5YjkyOTYifQ=="/>
  <p:tag name="resource_record_key" val="{&quot;70&quot;:[3314617]}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3*m_h_i*1_3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3*m_h_i*1_4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4_2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3*m_h_i*1_2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2_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3*m_h_i*1_1_3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3*m_h_i*1_3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3_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3*m_h_i*1_1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1_1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3*m_h_i*1_2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2_2"/>
  <p:tag name="KSO_WM_DIAGRAM_MAX_ITEMCNT" val="6"/>
  <p:tag name="KSO_WM_DIAGRAM_MIN_ITEMCNT" val="2"/>
  <p:tag name="KSO_WM_DIAGRAM_VIRTUALLY_FRAME" val="{&quot;height&quot;:264.3000393700787,&quot;left&quot;:74.2750454735944,&quot;top&quot;:137.90003937007873,&quot;width&quot;:811.549987792968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2 图文版式">
  <a:themeElements>
    <a:clrScheme name="CSIG商务PPT配色">
      <a:dk1>
        <a:srgbClr val="000000"/>
      </a:dk1>
      <a:lt1>
        <a:srgbClr val="FFFFFF"/>
      </a:lt1>
      <a:dk2>
        <a:srgbClr val="0060FF"/>
      </a:dk2>
      <a:lt2>
        <a:srgbClr val="FFFFFF"/>
      </a:lt2>
      <a:accent1>
        <a:srgbClr val="0060F0"/>
      </a:accent1>
      <a:accent2>
        <a:srgbClr val="A736FF"/>
      </a:accent2>
      <a:accent3>
        <a:srgbClr val="03905C"/>
      </a:accent3>
      <a:accent4>
        <a:srgbClr val="EB8707"/>
      </a:accent4>
      <a:accent5>
        <a:srgbClr val="009FD1"/>
      </a:accent5>
      <a:accent6>
        <a:srgbClr val="647697"/>
      </a:accent6>
      <a:hlink>
        <a:srgbClr val="444444"/>
      </a:hlink>
      <a:folHlink>
        <a:srgbClr val="444444"/>
      </a:folHlink>
    </a:clrScheme>
    <a:fontScheme name="White">
      <a:majorFont>
        <a:latin typeface="腾讯体 W7"/>
        <a:ea typeface="腾讯体 W7"/>
        <a:cs typeface="腾讯体 W7"/>
      </a:majorFont>
      <a:minorFont>
        <a:latin typeface="腾讯体 W7"/>
        <a:ea typeface="腾讯体 W7"/>
        <a:cs typeface="腾讯体 W7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miter lim="400000"/>
        </a:ln>
      </a:spPr>
      <a:bodyPr lIns="50800" tIns="50800" rIns="50800" bIns="50800" anchor="ctr"/>
      <a:lstStyle>
        <a:defPPr algn="l">
          <a:defRPr sz="3200" b="0">
            <a:solidFill>
              <a:srgbClr val="FFFFFF"/>
            </a:solidFill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9050" cap="flat" cmpd="sng" algn="ctr">
          <a:solidFill>
            <a:srgbClr val="C00000"/>
          </a:solidFill>
          <a:prstDash val="solid"/>
          <a:round/>
          <a:headEnd type="none" w="med" len="med"/>
          <a:tailEnd type="none" w="med" len="med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</a:spPr>
      <a:bodyPr wrap="square" rtlCol="0" anchor="ctr">
        <a:spAutoFit/>
      </a:bodyPr>
      <a:lstStyle>
        <a:defPPr algn="l">
          <a:defRPr kumimoji="1" sz="1050" dirty="0">
            <a:solidFill>
              <a:srgbClr val="333333"/>
            </a:solidFill>
            <a:latin typeface="TencentSans W3" panose="020C04030202040F0204" pitchFamily="34" charset="-122"/>
            <a:ea typeface="TencentSans W3" panose="020C04030202040F0204" pitchFamily="34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</a:spPr>
      <a:bodyPr wrap="square" rtlCol="0" anchor="ctr">
        <a:spAutoFit/>
      </a:bodyPr>
      <a:lstStyle>
        <a:defPPr algn="l">
          <a:defRPr kumimoji="1" sz="1050" dirty="0">
            <a:solidFill>
              <a:srgbClr val="333333"/>
            </a:solidFill>
            <a:latin typeface="TencentSans W3" panose="020C04030202040F0204" pitchFamily="34" charset="-122"/>
            <a:ea typeface="TencentSans W3" panose="020C04030202040F0204" pitchFamily="34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2515</Words>
  <Application>WPS 演示</Application>
  <PresentationFormat>宽屏</PresentationFormat>
  <Paragraphs>378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宋体</vt:lpstr>
      <vt:lpstr>Wingdings</vt:lpstr>
      <vt:lpstr>Helvetica Neue Medium</vt:lpstr>
      <vt:lpstr>Helvetica Neue</vt:lpstr>
      <vt:lpstr>Helvetica Neue Light</vt:lpstr>
      <vt:lpstr>腾讯体 W7</vt:lpstr>
      <vt:lpstr>Segoe Print</vt:lpstr>
      <vt:lpstr>FZLanTingHei-R-GBK</vt:lpstr>
      <vt:lpstr>微软雅黑</vt:lpstr>
      <vt:lpstr>PingFang SC Regular</vt:lpstr>
      <vt:lpstr>TencentSans W7</vt:lpstr>
      <vt:lpstr>Times Roman</vt:lpstr>
      <vt:lpstr>Montserrat Bold</vt:lpstr>
      <vt:lpstr>TencentSans W3</vt:lpstr>
      <vt:lpstr>黑体</vt:lpstr>
      <vt:lpstr>PingFang SC</vt:lpstr>
      <vt:lpstr>思源黑体 CN Light</vt:lpstr>
      <vt:lpstr>思源黑体</vt:lpstr>
      <vt:lpstr>Arial Unicode MS</vt:lpstr>
      <vt:lpstr>等线</vt:lpstr>
      <vt:lpstr>等线 Light</vt:lpstr>
      <vt:lpstr>Calibri</vt:lpstr>
      <vt:lpstr>2 图文版式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T190202</dc:creator>
  <cp:lastModifiedBy>！木头</cp:lastModifiedBy>
  <cp:revision>93</cp:revision>
  <dcterms:created xsi:type="dcterms:W3CDTF">2022-04-10T07:35:00Z</dcterms:created>
  <dcterms:modified xsi:type="dcterms:W3CDTF">2024-10-09T11:02:11Z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68BE6E76436E4601B3CA2A174D5977E0_13</vt:lpwstr>
  </property>
  <property fmtid="{D5CDD505-2E9C-101B-9397-08002B2CF9AE}" pid="3" name="KSOProductBuildVer">
    <vt:lpwstr>2052-12.1.0.18276</vt:lpwstr>
  </property>
</Properties>
</file>